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2"/>
  </p:notesMasterIdLst>
  <p:handoutMasterIdLst>
    <p:handoutMasterId r:id="rId23"/>
  </p:handoutMasterIdLst>
  <p:sldIdLst>
    <p:sldId id="260" r:id="rId2"/>
    <p:sldId id="256" r:id="rId3"/>
    <p:sldId id="285" r:id="rId4"/>
    <p:sldId id="266" r:id="rId5"/>
    <p:sldId id="263" r:id="rId6"/>
    <p:sldId id="264" r:id="rId7"/>
    <p:sldId id="286" r:id="rId8"/>
    <p:sldId id="271" r:id="rId9"/>
    <p:sldId id="303" r:id="rId10"/>
    <p:sldId id="272" r:id="rId11"/>
    <p:sldId id="268" r:id="rId12"/>
    <p:sldId id="269" r:id="rId13"/>
    <p:sldId id="287" r:id="rId14"/>
    <p:sldId id="294" r:id="rId15"/>
    <p:sldId id="299" r:id="rId16"/>
    <p:sldId id="300" r:id="rId17"/>
    <p:sldId id="301" r:id="rId18"/>
    <p:sldId id="296" r:id="rId19"/>
    <p:sldId id="302" r:id="rId20"/>
    <p:sldId id="298" r:id="rId21"/>
  </p:sldIdLst>
  <p:sldSz cx="9144000" cy="6858000" type="screen4x3"/>
  <p:notesSz cx="6797675" cy="9926638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64A3"/>
    <a:srgbClr val="96A88D"/>
    <a:srgbClr val="AD3C39"/>
    <a:srgbClr val="5D463F"/>
    <a:srgbClr val="558E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12C8C85-51F0-491E-9774-3900AFEF0FD7}" styleName="Style léger 2 - Accentuation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28"/>
    <p:restoredTop sz="55266" autoAdjust="0"/>
  </p:normalViewPr>
  <p:slideViewPr>
    <p:cSldViewPr snapToGrid="0" snapToObjects="1">
      <p:cViewPr varScale="1">
        <p:scale>
          <a:sx n="118" d="100"/>
          <a:sy n="118" d="100"/>
        </p:scale>
        <p:origin x="816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F660F1-6F1C-5748-B7A8-D004BA4A289B}" type="doc">
      <dgm:prSet loTypeId="urn:microsoft.com/office/officeart/2005/8/layout/vList5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4D61C5A5-3953-824F-8B26-B4CC84A1E29A}">
      <dgm:prSet phldrT="[Texte]" custT="1"/>
      <dgm:spPr>
        <a:gradFill flip="none" rotWithShape="0">
          <a:gsLst>
            <a:gs pos="0">
              <a:schemeClr val="accent2">
                <a:shade val="30000"/>
                <a:satMod val="115000"/>
              </a:schemeClr>
            </a:gs>
            <a:gs pos="50000">
              <a:schemeClr val="accent2">
                <a:shade val="67500"/>
                <a:satMod val="115000"/>
              </a:schemeClr>
            </a:gs>
            <a:gs pos="100000">
              <a:schemeClr val="accent2">
                <a:shade val="100000"/>
                <a:satMod val="115000"/>
              </a:schemeClr>
            </a:gs>
          </a:gsLst>
          <a:lin ang="16200000" scaled="1"/>
          <a:tileRect/>
        </a:gradFill>
      </dgm:spPr>
      <dgm:t>
        <a:bodyPr/>
        <a:lstStyle/>
        <a:p>
          <a:r>
            <a:rPr lang="fr-FR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AXE 1</a:t>
          </a:r>
        </a:p>
        <a:p>
          <a:r>
            <a:rPr lang="fr-FR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Préparer </a:t>
          </a:r>
          <a:r>
            <a:rPr lang="fr-FR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les élèves</a:t>
          </a:r>
          <a:endParaRPr lang="fr-FR" sz="24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DA65EF7-FCB8-AC45-AF23-A4D933AA373C}" type="parTrans" cxnId="{0B5F20F5-C42B-8F41-925A-48008B26664E}">
      <dgm:prSet/>
      <dgm:spPr/>
      <dgm:t>
        <a:bodyPr/>
        <a:lstStyle/>
        <a:p>
          <a:endParaRPr lang="fr-FR">
            <a:solidFill>
              <a:srgbClr val="800000"/>
            </a:solidFill>
          </a:endParaRPr>
        </a:p>
      </dgm:t>
    </dgm:pt>
    <dgm:pt modelId="{34850361-840F-AA46-AFB1-21342CD7EC73}" type="sibTrans" cxnId="{0B5F20F5-C42B-8F41-925A-48008B26664E}">
      <dgm:prSet/>
      <dgm:spPr/>
      <dgm:t>
        <a:bodyPr/>
        <a:lstStyle/>
        <a:p>
          <a:endParaRPr lang="fr-FR">
            <a:solidFill>
              <a:srgbClr val="800000"/>
            </a:solidFill>
          </a:endParaRPr>
        </a:p>
      </dgm:t>
    </dgm:pt>
    <dgm:pt modelId="{2C81FA07-6089-DF4A-A9C6-E06E5ACB3C7A}">
      <dgm:prSet phldrT="[Texte]" custT="1"/>
      <dgm:spPr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 lIns="36000" rIns="36000"/>
        <a:lstStyle/>
        <a:p>
          <a:r>
            <a:rPr lang="fr-FR" sz="1800" dirty="0" smtClean="0"/>
            <a:t>Découvrir les formations</a:t>
          </a:r>
          <a:endParaRPr lang="fr-FR" sz="1800" dirty="0"/>
        </a:p>
      </dgm:t>
    </dgm:pt>
    <dgm:pt modelId="{41707279-F64A-0745-8454-811F32FB4462}" type="parTrans" cxnId="{24C86B39-44C4-F341-AEDE-FA98F5998359}">
      <dgm:prSet/>
      <dgm:spPr/>
      <dgm:t>
        <a:bodyPr/>
        <a:lstStyle/>
        <a:p>
          <a:endParaRPr lang="fr-FR">
            <a:solidFill>
              <a:srgbClr val="800000"/>
            </a:solidFill>
          </a:endParaRPr>
        </a:p>
      </dgm:t>
    </dgm:pt>
    <dgm:pt modelId="{34B3EC87-3A1A-474D-B572-6FE39672B902}" type="sibTrans" cxnId="{24C86B39-44C4-F341-AEDE-FA98F5998359}">
      <dgm:prSet/>
      <dgm:spPr/>
      <dgm:t>
        <a:bodyPr/>
        <a:lstStyle/>
        <a:p>
          <a:endParaRPr lang="fr-FR">
            <a:solidFill>
              <a:srgbClr val="800000"/>
            </a:solidFill>
          </a:endParaRPr>
        </a:p>
      </dgm:t>
    </dgm:pt>
    <dgm:pt modelId="{8A8EB736-4B2E-FD45-918A-DEDDFAF701C7}">
      <dgm:prSet phldrT="[Texte]" custT="1"/>
      <dgm:spPr>
        <a:solidFill>
          <a:schemeClr val="accent3"/>
        </a:solidFill>
      </dgm:spPr>
      <dgm:t>
        <a:bodyPr/>
        <a:lstStyle/>
        <a:p>
          <a:r>
            <a:rPr lang="fr-FR" sz="2400" b="1" dirty="0" smtClean="0">
              <a:solidFill>
                <a:schemeClr val="tx1"/>
              </a:solidFill>
            </a:rPr>
            <a:t>AXE 2</a:t>
          </a:r>
        </a:p>
        <a:p>
          <a:r>
            <a:rPr lang="fr-FR" sz="2400" b="1" dirty="0" smtClean="0">
              <a:solidFill>
                <a:schemeClr val="tx1"/>
              </a:solidFill>
            </a:rPr>
            <a:t>Accueillir </a:t>
          </a:r>
          <a:r>
            <a:rPr lang="fr-FR" sz="2400" b="1" dirty="0" smtClean="0">
              <a:solidFill>
                <a:schemeClr val="tx1"/>
              </a:solidFill>
            </a:rPr>
            <a:t>les étudiants</a:t>
          </a:r>
          <a:endParaRPr lang="fr-FR" sz="2400" b="1" dirty="0">
            <a:solidFill>
              <a:schemeClr val="tx1"/>
            </a:solidFill>
          </a:endParaRPr>
        </a:p>
      </dgm:t>
    </dgm:pt>
    <dgm:pt modelId="{5B4071CD-C96A-CC46-800C-5FC9E0909648}" type="parTrans" cxnId="{5F01775A-6866-3144-9BE0-6684BFEEF963}">
      <dgm:prSet/>
      <dgm:spPr/>
      <dgm:t>
        <a:bodyPr/>
        <a:lstStyle/>
        <a:p>
          <a:endParaRPr lang="fr-FR">
            <a:solidFill>
              <a:srgbClr val="800000"/>
            </a:solidFill>
          </a:endParaRPr>
        </a:p>
      </dgm:t>
    </dgm:pt>
    <dgm:pt modelId="{D2E7DDFD-1FFD-7B44-A4A2-E95714D6199E}" type="sibTrans" cxnId="{5F01775A-6866-3144-9BE0-6684BFEEF963}">
      <dgm:prSet/>
      <dgm:spPr/>
      <dgm:t>
        <a:bodyPr/>
        <a:lstStyle/>
        <a:p>
          <a:endParaRPr lang="fr-FR">
            <a:solidFill>
              <a:srgbClr val="800000"/>
            </a:solidFill>
          </a:endParaRPr>
        </a:p>
      </dgm:t>
    </dgm:pt>
    <dgm:pt modelId="{E6D9E036-2A5B-C04E-92CE-45875ADA9069}">
      <dgm:prSet phldrT="[Texte]" custT="1"/>
      <dgm:spPr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 lIns="36000" rIns="36000"/>
        <a:lstStyle/>
        <a:p>
          <a:r>
            <a:rPr lang="fr-FR" sz="1800" dirty="0" smtClean="0"/>
            <a:t>Ne pas décourager</a:t>
          </a:r>
          <a:endParaRPr lang="fr-FR" sz="1800" dirty="0"/>
        </a:p>
      </dgm:t>
    </dgm:pt>
    <dgm:pt modelId="{41A3E07F-495E-A74C-90A1-73B7C0ED5A04}" type="parTrans" cxnId="{6F195400-DC16-5642-96E6-3EBCA03FAEE3}">
      <dgm:prSet/>
      <dgm:spPr/>
      <dgm:t>
        <a:bodyPr/>
        <a:lstStyle/>
        <a:p>
          <a:endParaRPr lang="fr-FR">
            <a:solidFill>
              <a:srgbClr val="800000"/>
            </a:solidFill>
          </a:endParaRPr>
        </a:p>
      </dgm:t>
    </dgm:pt>
    <dgm:pt modelId="{8FABAB59-E103-5646-B5E1-65845AB8B52B}" type="sibTrans" cxnId="{6F195400-DC16-5642-96E6-3EBCA03FAEE3}">
      <dgm:prSet/>
      <dgm:spPr/>
      <dgm:t>
        <a:bodyPr/>
        <a:lstStyle/>
        <a:p>
          <a:endParaRPr lang="fr-FR">
            <a:solidFill>
              <a:srgbClr val="800000"/>
            </a:solidFill>
          </a:endParaRPr>
        </a:p>
      </dgm:t>
    </dgm:pt>
    <dgm:pt modelId="{FC2D3AD6-5D3A-394C-9621-7618F141F761}">
      <dgm:prSet phldrT="[Texte]" custT="1"/>
      <dgm:spPr>
        <a:solidFill>
          <a:schemeClr val="accent4"/>
        </a:solidFill>
      </dgm:spPr>
      <dgm:t>
        <a:bodyPr/>
        <a:lstStyle/>
        <a:p>
          <a:r>
            <a:rPr lang="fr-FR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AXE 3</a:t>
          </a:r>
        </a:p>
        <a:p>
          <a:r>
            <a:rPr lang="fr-FR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Accompagner </a:t>
          </a:r>
          <a:r>
            <a:rPr lang="fr-FR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les étudiants</a:t>
          </a:r>
          <a:endParaRPr lang="fr-FR" sz="24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CF419CC-EB7E-A547-A17C-C4810171C8E4}" type="parTrans" cxnId="{442F4921-2C5D-2842-B9A0-B95FA5A9CB39}">
      <dgm:prSet/>
      <dgm:spPr/>
      <dgm:t>
        <a:bodyPr/>
        <a:lstStyle/>
        <a:p>
          <a:endParaRPr lang="fr-FR">
            <a:solidFill>
              <a:srgbClr val="800000"/>
            </a:solidFill>
          </a:endParaRPr>
        </a:p>
      </dgm:t>
    </dgm:pt>
    <dgm:pt modelId="{A8B587D6-993F-B641-AD69-666FB70C47AE}" type="sibTrans" cxnId="{442F4921-2C5D-2842-B9A0-B95FA5A9CB39}">
      <dgm:prSet/>
      <dgm:spPr/>
      <dgm:t>
        <a:bodyPr/>
        <a:lstStyle/>
        <a:p>
          <a:endParaRPr lang="fr-FR">
            <a:solidFill>
              <a:srgbClr val="800000"/>
            </a:solidFill>
          </a:endParaRPr>
        </a:p>
      </dgm:t>
    </dgm:pt>
    <dgm:pt modelId="{F6B700DC-16D7-0C48-966F-1401A04227FA}">
      <dgm:prSet phldrT="[Texte]" custT="1"/>
      <dgm:spPr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fr-FR" sz="1800" dirty="0" smtClean="0"/>
            <a:t>Des stratégies adaptées</a:t>
          </a:r>
          <a:endParaRPr lang="fr-FR" sz="1800" dirty="0"/>
        </a:p>
      </dgm:t>
    </dgm:pt>
    <dgm:pt modelId="{84736218-D691-BF49-91F7-23F1DFA12FA5}" type="parTrans" cxnId="{875B1835-6EF2-5940-919C-C8B1A43C4F0A}">
      <dgm:prSet/>
      <dgm:spPr/>
      <dgm:t>
        <a:bodyPr/>
        <a:lstStyle/>
        <a:p>
          <a:endParaRPr lang="fr-FR">
            <a:solidFill>
              <a:srgbClr val="800000"/>
            </a:solidFill>
          </a:endParaRPr>
        </a:p>
      </dgm:t>
    </dgm:pt>
    <dgm:pt modelId="{28C30A15-23A2-4145-93D4-977CADFA046A}" type="sibTrans" cxnId="{875B1835-6EF2-5940-919C-C8B1A43C4F0A}">
      <dgm:prSet/>
      <dgm:spPr/>
      <dgm:t>
        <a:bodyPr/>
        <a:lstStyle/>
        <a:p>
          <a:endParaRPr lang="fr-FR">
            <a:solidFill>
              <a:srgbClr val="800000"/>
            </a:solidFill>
          </a:endParaRPr>
        </a:p>
      </dgm:t>
    </dgm:pt>
    <dgm:pt modelId="{DCEA697C-D990-F645-8FB4-36F4380B9565}">
      <dgm:prSet phldrT="[Texte]" custT="1"/>
      <dgm:spPr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fr-FR" sz="1800" dirty="0" smtClean="0"/>
            <a:t>Actions de remédiation</a:t>
          </a:r>
          <a:endParaRPr lang="fr-FR" sz="1800" dirty="0"/>
        </a:p>
      </dgm:t>
    </dgm:pt>
    <dgm:pt modelId="{CC12AD36-1675-314B-968D-04B2F30A8B3B}" type="parTrans" cxnId="{39F2335B-3D03-4745-AFF2-ED472F6C39BC}">
      <dgm:prSet/>
      <dgm:spPr/>
      <dgm:t>
        <a:bodyPr/>
        <a:lstStyle/>
        <a:p>
          <a:endParaRPr lang="fr-FR">
            <a:solidFill>
              <a:srgbClr val="800000"/>
            </a:solidFill>
          </a:endParaRPr>
        </a:p>
      </dgm:t>
    </dgm:pt>
    <dgm:pt modelId="{98DC87A4-2B0B-4A45-888A-737F14BCA820}" type="sibTrans" cxnId="{39F2335B-3D03-4745-AFF2-ED472F6C39BC}">
      <dgm:prSet/>
      <dgm:spPr/>
      <dgm:t>
        <a:bodyPr/>
        <a:lstStyle/>
        <a:p>
          <a:endParaRPr lang="fr-FR">
            <a:solidFill>
              <a:srgbClr val="800000"/>
            </a:solidFill>
          </a:endParaRPr>
        </a:p>
      </dgm:t>
    </dgm:pt>
    <dgm:pt modelId="{C81D9AE4-0A8D-4276-8A67-DC91B98B094A}">
      <dgm:prSet phldrT="[Texte]" custT="1"/>
      <dgm:spPr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 lIns="36000" rIns="36000"/>
        <a:lstStyle/>
        <a:p>
          <a:r>
            <a:rPr lang="fr-FR" sz="1800" dirty="0" smtClean="0"/>
            <a:t>Valoriser les acquis</a:t>
          </a:r>
          <a:endParaRPr lang="fr-FR" sz="1800" dirty="0"/>
        </a:p>
      </dgm:t>
    </dgm:pt>
    <dgm:pt modelId="{2963B54D-146D-441A-8ADF-A055D9A21679}" type="parTrans" cxnId="{3A781A6C-0069-4A8F-915A-088E9C06E917}">
      <dgm:prSet/>
      <dgm:spPr/>
      <dgm:t>
        <a:bodyPr/>
        <a:lstStyle/>
        <a:p>
          <a:endParaRPr lang="fr-FR"/>
        </a:p>
      </dgm:t>
    </dgm:pt>
    <dgm:pt modelId="{9743B646-8086-4E8A-9006-4D40423A7B96}" type="sibTrans" cxnId="{3A781A6C-0069-4A8F-915A-088E9C06E917}">
      <dgm:prSet/>
      <dgm:spPr/>
      <dgm:t>
        <a:bodyPr/>
        <a:lstStyle/>
        <a:p>
          <a:endParaRPr lang="fr-FR"/>
        </a:p>
      </dgm:t>
    </dgm:pt>
    <dgm:pt modelId="{1AB54F0B-F734-4D67-8B94-9877D78101AC}">
      <dgm:prSet custT="1"/>
      <dgm:spPr/>
      <dgm:t>
        <a:bodyPr lIns="36000" rIns="36000"/>
        <a:lstStyle/>
        <a:p>
          <a:r>
            <a:rPr lang="fr-FR" sz="1800" dirty="0" smtClean="0"/>
            <a:t>Repérer des potentialités </a:t>
          </a:r>
          <a:endParaRPr lang="fr-FR" sz="1800" dirty="0"/>
        </a:p>
      </dgm:t>
    </dgm:pt>
    <dgm:pt modelId="{479D8B01-34B9-4B76-8B16-70728367BDB2}" type="parTrans" cxnId="{8832C485-06EA-449E-86FF-C6E6BD32602D}">
      <dgm:prSet/>
      <dgm:spPr/>
      <dgm:t>
        <a:bodyPr/>
        <a:lstStyle/>
        <a:p>
          <a:endParaRPr lang="fr-FR"/>
        </a:p>
      </dgm:t>
    </dgm:pt>
    <dgm:pt modelId="{B504AD20-1F95-4502-B58B-23F3BC444A6D}" type="sibTrans" cxnId="{8832C485-06EA-449E-86FF-C6E6BD32602D}">
      <dgm:prSet/>
      <dgm:spPr/>
      <dgm:t>
        <a:bodyPr/>
        <a:lstStyle/>
        <a:p>
          <a:endParaRPr lang="fr-FR"/>
        </a:p>
      </dgm:t>
    </dgm:pt>
    <dgm:pt modelId="{21C8A99D-FFEB-4A23-99A0-91A0DE275621}">
      <dgm:prSet custT="1"/>
      <dgm:spPr/>
      <dgm:t>
        <a:bodyPr lIns="36000" rIns="36000"/>
        <a:lstStyle/>
        <a:p>
          <a:r>
            <a:rPr lang="fr-FR" sz="1800" b="0" dirty="0" smtClean="0">
              <a:solidFill>
                <a:srgbClr val="000000"/>
              </a:solidFill>
              <a:ea typeface="ＭＳ Ｐゴシック" pitchFamily="-112" charset="-128"/>
            </a:rPr>
            <a:t>Se préparer à la formation en BTS</a:t>
          </a:r>
          <a:endParaRPr lang="fr-FR" sz="1800" b="0" dirty="0"/>
        </a:p>
      </dgm:t>
    </dgm:pt>
    <dgm:pt modelId="{97F26FF2-EF8D-49B4-BBDE-8EC7D9DE9939}" type="parTrans" cxnId="{BB02A997-6590-43C3-A5EA-F28AB265118C}">
      <dgm:prSet/>
      <dgm:spPr/>
      <dgm:t>
        <a:bodyPr/>
        <a:lstStyle/>
        <a:p>
          <a:endParaRPr lang="fr-FR"/>
        </a:p>
      </dgm:t>
    </dgm:pt>
    <dgm:pt modelId="{B349E1A8-3AE3-47DB-8C09-4A3282DD9AED}" type="sibTrans" cxnId="{BB02A997-6590-43C3-A5EA-F28AB265118C}">
      <dgm:prSet/>
      <dgm:spPr/>
      <dgm:t>
        <a:bodyPr/>
        <a:lstStyle/>
        <a:p>
          <a:endParaRPr lang="fr-FR"/>
        </a:p>
      </dgm:t>
    </dgm:pt>
    <dgm:pt modelId="{F6F25CD2-15B5-437C-B4D7-A7A79D71706B}" type="pres">
      <dgm:prSet presAssocID="{43F660F1-6F1C-5748-B7A8-D004BA4A289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215FEA1F-763F-410D-AD88-13E9D909CB7B}" type="pres">
      <dgm:prSet presAssocID="{4D61C5A5-3953-824F-8B26-B4CC84A1E29A}" presName="linNode" presStyleCnt="0"/>
      <dgm:spPr/>
    </dgm:pt>
    <dgm:pt modelId="{C21FDD15-F3CC-4AA3-8D3A-77CD920DDE01}" type="pres">
      <dgm:prSet presAssocID="{4D61C5A5-3953-824F-8B26-B4CC84A1E29A}" presName="parentText" presStyleLbl="node1" presStyleIdx="0" presStyleCnt="3" custScaleX="92116" custScaleY="34465" custLinFactNeighborX="-18836" custLinFactNeighborY="-2297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B2930C6-B07D-42B5-921F-D36E57A242E0}" type="pres">
      <dgm:prSet presAssocID="{4D61C5A5-3953-824F-8B26-B4CC84A1E29A}" presName="descendantText" presStyleLbl="alignAccFollowNode1" presStyleIdx="0" presStyleCnt="3" custScaleX="85412" custScaleY="34997" custLinFactNeighborX="-18186" custLinFactNeighborY="40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027B9AC-FAC6-45A1-B9AD-DE5DFD3DBC07}" type="pres">
      <dgm:prSet presAssocID="{34850361-840F-AA46-AFB1-21342CD7EC73}" presName="sp" presStyleCnt="0"/>
      <dgm:spPr/>
    </dgm:pt>
    <dgm:pt modelId="{4B02D3CB-44DE-4C8F-8D61-D3A87DC549B9}" type="pres">
      <dgm:prSet presAssocID="{8A8EB736-4B2E-FD45-918A-DEDDFAF701C7}" presName="linNode" presStyleCnt="0"/>
      <dgm:spPr/>
    </dgm:pt>
    <dgm:pt modelId="{9699C092-6ABF-455B-843E-F40F44F73BC6}" type="pres">
      <dgm:prSet presAssocID="{8A8EB736-4B2E-FD45-918A-DEDDFAF701C7}" presName="parentText" presStyleLbl="node1" presStyleIdx="1" presStyleCnt="3" custScaleX="88006" custScaleY="30536" custLinFactNeighborX="-13018" custLinFactNeighborY="-555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754CBDA-AED0-4921-AD0C-5C792ABF8ABF}" type="pres">
      <dgm:prSet presAssocID="{8A8EB736-4B2E-FD45-918A-DEDDFAF701C7}" presName="descendantText" presStyleLbl="alignAccFollowNode1" presStyleIdx="1" presStyleCnt="3" custScaleX="51976" custScaleY="31852" custLinFactNeighborX="-18011" custLinFactNeighborY="36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6B8F5E5-7BF4-46FA-95E1-4CD2B8086E3B}" type="pres">
      <dgm:prSet presAssocID="{D2E7DDFD-1FFD-7B44-A4A2-E95714D6199E}" presName="sp" presStyleCnt="0"/>
      <dgm:spPr/>
    </dgm:pt>
    <dgm:pt modelId="{675EA4D2-E6DB-4A8F-8B08-FB3C221B8370}" type="pres">
      <dgm:prSet presAssocID="{FC2D3AD6-5D3A-394C-9621-7618F141F761}" presName="linNode" presStyleCnt="0"/>
      <dgm:spPr/>
    </dgm:pt>
    <dgm:pt modelId="{6C4F45DF-EADA-4CBA-B1A8-E49B4F497AD2}" type="pres">
      <dgm:prSet presAssocID="{FC2D3AD6-5D3A-394C-9621-7618F141F761}" presName="parentText" presStyleLbl="node1" presStyleIdx="2" presStyleCnt="3" custScaleX="92116" custScaleY="32701" custLinFactNeighborX="-18818" custLinFactNeighborY="-2199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9FF59BD-37DD-4FD2-AD46-6ACD33A052DB}" type="pres">
      <dgm:prSet presAssocID="{FC2D3AD6-5D3A-394C-9621-7618F141F761}" presName="descendantText" presStyleLbl="alignAccFollowNode1" presStyleIdx="2" presStyleCnt="3" custScaleX="69666" custScaleY="31426" custLinFactNeighborX="-22814" custLinFactNeighborY="-316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0B5F20F5-C42B-8F41-925A-48008B26664E}" srcId="{43F660F1-6F1C-5748-B7A8-D004BA4A289B}" destId="{4D61C5A5-3953-824F-8B26-B4CC84A1E29A}" srcOrd="0" destOrd="0" parTransId="{3DA65EF7-FCB8-AC45-AF23-A4D933AA373C}" sibTransId="{34850361-840F-AA46-AFB1-21342CD7EC73}"/>
    <dgm:cxn modelId="{0AB167B4-59BB-4F08-B10B-AEEEA0AD4634}" type="presOf" srcId="{FC2D3AD6-5D3A-394C-9621-7618F141F761}" destId="{6C4F45DF-EADA-4CBA-B1A8-E49B4F497AD2}" srcOrd="0" destOrd="0" presId="urn:microsoft.com/office/officeart/2005/8/layout/vList5"/>
    <dgm:cxn modelId="{BB02A997-6590-43C3-A5EA-F28AB265118C}" srcId="{4D61C5A5-3953-824F-8B26-B4CC84A1E29A}" destId="{21C8A99D-FFEB-4A23-99A0-91A0DE275621}" srcOrd="2" destOrd="0" parTransId="{97F26FF2-EF8D-49B4-BBDE-8EC7D9DE9939}" sibTransId="{B349E1A8-3AE3-47DB-8C09-4A3282DD9AED}"/>
    <dgm:cxn modelId="{442F4921-2C5D-2842-B9A0-B95FA5A9CB39}" srcId="{43F660F1-6F1C-5748-B7A8-D004BA4A289B}" destId="{FC2D3AD6-5D3A-394C-9621-7618F141F761}" srcOrd="2" destOrd="0" parTransId="{ACF419CC-EB7E-A547-A17C-C4810171C8E4}" sibTransId="{A8B587D6-993F-B641-AD69-666FB70C47AE}"/>
    <dgm:cxn modelId="{0DA7F23B-5B82-4D00-BE2C-E3DA0E576601}" type="presOf" srcId="{C81D9AE4-0A8D-4276-8A67-DC91B98B094A}" destId="{7754CBDA-AED0-4921-AD0C-5C792ABF8ABF}" srcOrd="0" destOrd="1" presId="urn:microsoft.com/office/officeart/2005/8/layout/vList5"/>
    <dgm:cxn modelId="{24C86B39-44C4-F341-AEDE-FA98F5998359}" srcId="{4D61C5A5-3953-824F-8B26-B4CC84A1E29A}" destId="{2C81FA07-6089-DF4A-A9C6-E06E5ACB3C7A}" srcOrd="0" destOrd="0" parTransId="{41707279-F64A-0745-8454-811F32FB4462}" sibTransId="{34B3EC87-3A1A-474D-B572-6FE39672B902}"/>
    <dgm:cxn modelId="{8832C485-06EA-449E-86FF-C6E6BD32602D}" srcId="{4D61C5A5-3953-824F-8B26-B4CC84A1E29A}" destId="{1AB54F0B-F734-4D67-8B94-9877D78101AC}" srcOrd="1" destOrd="0" parTransId="{479D8B01-34B9-4B76-8B16-70728367BDB2}" sibTransId="{B504AD20-1F95-4502-B58B-23F3BC444A6D}"/>
    <dgm:cxn modelId="{875B1835-6EF2-5940-919C-C8B1A43C4F0A}" srcId="{FC2D3AD6-5D3A-394C-9621-7618F141F761}" destId="{F6B700DC-16D7-0C48-966F-1401A04227FA}" srcOrd="0" destOrd="0" parTransId="{84736218-D691-BF49-91F7-23F1DFA12FA5}" sibTransId="{28C30A15-23A2-4145-93D4-977CADFA046A}"/>
    <dgm:cxn modelId="{AC3EE5C0-D04B-448F-BDD0-82B25DCA9A1A}" type="presOf" srcId="{8A8EB736-4B2E-FD45-918A-DEDDFAF701C7}" destId="{9699C092-6ABF-455B-843E-F40F44F73BC6}" srcOrd="0" destOrd="0" presId="urn:microsoft.com/office/officeart/2005/8/layout/vList5"/>
    <dgm:cxn modelId="{BE6246DD-DDAF-40D9-9EEE-EECE3AB30A55}" type="presOf" srcId="{1AB54F0B-F734-4D67-8B94-9877D78101AC}" destId="{7B2930C6-B07D-42B5-921F-D36E57A242E0}" srcOrd="0" destOrd="1" presId="urn:microsoft.com/office/officeart/2005/8/layout/vList5"/>
    <dgm:cxn modelId="{39F2335B-3D03-4745-AFF2-ED472F6C39BC}" srcId="{FC2D3AD6-5D3A-394C-9621-7618F141F761}" destId="{DCEA697C-D990-F645-8FB4-36F4380B9565}" srcOrd="1" destOrd="0" parTransId="{CC12AD36-1675-314B-968D-04B2F30A8B3B}" sibTransId="{98DC87A4-2B0B-4A45-888A-737F14BCA820}"/>
    <dgm:cxn modelId="{3A781A6C-0069-4A8F-915A-088E9C06E917}" srcId="{8A8EB736-4B2E-FD45-918A-DEDDFAF701C7}" destId="{C81D9AE4-0A8D-4276-8A67-DC91B98B094A}" srcOrd="1" destOrd="0" parTransId="{2963B54D-146D-441A-8ADF-A055D9A21679}" sibTransId="{9743B646-8086-4E8A-9006-4D40423A7B96}"/>
    <dgm:cxn modelId="{19A41833-3E48-439A-ABBD-1E7596731C3F}" type="presOf" srcId="{E6D9E036-2A5B-C04E-92CE-45875ADA9069}" destId="{7754CBDA-AED0-4921-AD0C-5C792ABF8ABF}" srcOrd="0" destOrd="0" presId="urn:microsoft.com/office/officeart/2005/8/layout/vList5"/>
    <dgm:cxn modelId="{A7921FF3-E76F-474B-B97C-E07F48EA0B19}" type="presOf" srcId="{43F660F1-6F1C-5748-B7A8-D004BA4A289B}" destId="{F6F25CD2-15B5-437C-B4D7-A7A79D71706B}" srcOrd="0" destOrd="0" presId="urn:microsoft.com/office/officeart/2005/8/layout/vList5"/>
    <dgm:cxn modelId="{6F195400-DC16-5642-96E6-3EBCA03FAEE3}" srcId="{8A8EB736-4B2E-FD45-918A-DEDDFAF701C7}" destId="{E6D9E036-2A5B-C04E-92CE-45875ADA9069}" srcOrd="0" destOrd="0" parTransId="{41A3E07F-495E-A74C-90A1-73B7C0ED5A04}" sibTransId="{8FABAB59-E103-5646-B5E1-65845AB8B52B}"/>
    <dgm:cxn modelId="{358A80A2-45BB-4C5C-813A-E37EE44BFB0F}" type="presOf" srcId="{DCEA697C-D990-F645-8FB4-36F4380B9565}" destId="{D9FF59BD-37DD-4FD2-AD46-6ACD33A052DB}" srcOrd="0" destOrd="1" presId="urn:microsoft.com/office/officeart/2005/8/layout/vList5"/>
    <dgm:cxn modelId="{498DF4C6-B9B9-4777-BE6D-75C7B9892BFA}" type="presOf" srcId="{21C8A99D-FFEB-4A23-99A0-91A0DE275621}" destId="{7B2930C6-B07D-42B5-921F-D36E57A242E0}" srcOrd="0" destOrd="2" presId="urn:microsoft.com/office/officeart/2005/8/layout/vList5"/>
    <dgm:cxn modelId="{63DCC4D6-26D7-4E20-AD6E-18E88A6C5A9C}" type="presOf" srcId="{F6B700DC-16D7-0C48-966F-1401A04227FA}" destId="{D9FF59BD-37DD-4FD2-AD46-6ACD33A052DB}" srcOrd="0" destOrd="0" presId="urn:microsoft.com/office/officeart/2005/8/layout/vList5"/>
    <dgm:cxn modelId="{63C5924F-DC43-418B-8105-882339F9FCCA}" type="presOf" srcId="{2C81FA07-6089-DF4A-A9C6-E06E5ACB3C7A}" destId="{7B2930C6-B07D-42B5-921F-D36E57A242E0}" srcOrd="0" destOrd="0" presId="urn:microsoft.com/office/officeart/2005/8/layout/vList5"/>
    <dgm:cxn modelId="{E0682140-0294-4898-8B9A-A609C52EB149}" type="presOf" srcId="{4D61C5A5-3953-824F-8B26-B4CC84A1E29A}" destId="{C21FDD15-F3CC-4AA3-8D3A-77CD920DDE01}" srcOrd="0" destOrd="0" presId="urn:microsoft.com/office/officeart/2005/8/layout/vList5"/>
    <dgm:cxn modelId="{5F01775A-6866-3144-9BE0-6684BFEEF963}" srcId="{43F660F1-6F1C-5748-B7A8-D004BA4A289B}" destId="{8A8EB736-4B2E-FD45-918A-DEDDFAF701C7}" srcOrd="1" destOrd="0" parTransId="{5B4071CD-C96A-CC46-800C-5FC9E0909648}" sibTransId="{D2E7DDFD-1FFD-7B44-A4A2-E95714D6199E}"/>
    <dgm:cxn modelId="{95F5E4E0-D855-4B74-A281-77CB881FA845}" type="presParOf" srcId="{F6F25CD2-15B5-437C-B4D7-A7A79D71706B}" destId="{215FEA1F-763F-410D-AD88-13E9D909CB7B}" srcOrd="0" destOrd="0" presId="urn:microsoft.com/office/officeart/2005/8/layout/vList5"/>
    <dgm:cxn modelId="{5AC1AB38-5D6F-4E05-BF4A-07AD9C8B7BE6}" type="presParOf" srcId="{215FEA1F-763F-410D-AD88-13E9D909CB7B}" destId="{C21FDD15-F3CC-4AA3-8D3A-77CD920DDE01}" srcOrd="0" destOrd="0" presId="urn:microsoft.com/office/officeart/2005/8/layout/vList5"/>
    <dgm:cxn modelId="{A2B27912-7C00-4A06-951E-0EEADB598CBE}" type="presParOf" srcId="{215FEA1F-763F-410D-AD88-13E9D909CB7B}" destId="{7B2930C6-B07D-42B5-921F-D36E57A242E0}" srcOrd="1" destOrd="0" presId="urn:microsoft.com/office/officeart/2005/8/layout/vList5"/>
    <dgm:cxn modelId="{BCC976D1-4A14-4678-B810-3730429F6F55}" type="presParOf" srcId="{F6F25CD2-15B5-437C-B4D7-A7A79D71706B}" destId="{3027B9AC-FAC6-45A1-B9AD-DE5DFD3DBC07}" srcOrd="1" destOrd="0" presId="urn:microsoft.com/office/officeart/2005/8/layout/vList5"/>
    <dgm:cxn modelId="{AEA8C9C1-BD0B-44BC-918C-925234C6DF5E}" type="presParOf" srcId="{F6F25CD2-15B5-437C-B4D7-A7A79D71706B}" destId="{4B02D3CB-44DE-4C8F-8D61-D3A87DC549B9}" srcOrd="2" destOrd="0" presId="urn:microsoft.com/office/officeart/2005/8/layout/vList5"/>
    <dgm:cxn modelId="{73D1DFC5-9810-4504-AF3D-9B149A5DC7DD}" type="presParOf" srcId="{4B02D3CB-44DE-4C8F-8D61-D3A87DC549B9}" destId="{9699C092-6ABF-455B-843E-F40F44F73BC6}" srcOrd="0" destOrd="0" presId="urn:microsoft.com/office/officeart/2005/8/layout/vList5"/>
    <dgm:cxn modelId="{BA971E49-5E08-4A1C-A4B0-ABEE70C28684}" type="presParOf" srcId="{4B02D3CB-44DE-4C8F-8D61-D3A87DC549B9}" destId="{7754CBDA-AED0-4921-AD0C-5C792ABF8ABF}" srcOrd="1" destOrd="0" presId="urn:microsoft.com/office/officeart/2005/8/layout/vList5"/>
    <dgm:cxn modelId="{4FEA90DC-C7E4-4330-90D0-111112B29916}" type="presParOf" srcId="{F6F25CD2-15B5-437C-B4D7-A7A79D71706B}" destId="{26B8F5E5-7BF4-46FA-95E1-4CD2B8086E3B}" srcOrd="3" destOrd="0" presId="urn:microsoft.com/office/officeart/2005/8/layout/vList5"/>
    <dgm:cxn modelId="{BC82C9A8-E503-4574-BD6E-4262BC69DAB3}" type="presParOf" srcId="{F6F25CD2-15B5-437C-B4D7-A7A79D71706B}" destId="{675EA4D2-E6DB-4A8F-8B08-FB3C221B8370}" srcOrd="4" destOrd="0" presId="urn:microsoft.com/office/officeart/2005/8/layout/vList5"/>
    <dgm:cxn modelId="{FA91F1DA-34E8-44F4-8838-669A42FA784A}" type="presParOf" srcId="{675EA4D2-E6DB-4A8F-8B08-FB3C221B8370}" destId="{6C4F45DF-EADA-4CBA-B1A8-E49B4F497AD2}" srcOrd="0" destOrd="0" presId="urn:microsoft.com/office/officeart/2005/8/layout/vList5"/>
    <dgm:cxn modelId="{46ECC852-5A6D-4CE3-857A-BC2233F3CA05}" type="presParOf" srcId="{675EA4D2-E6DB-4A8F-8B08-FB3C221B8370}" destId="{D9FF59BD-37DD-4FD2-AD46-6ACD33A052D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2930C6-B07D-42B5-921F-D36E57A242E0}">
      <dsp:nvSpPr>
        <dsp:cNvPr id="0" name=""/>
        <dsp:cNvSpPr/>
      </dsp:nvSpPr>
      <dsp:spPr>
        <a:xfrm rot="5400000">
          <a:off x="3263259" y="-949960"/>
          <a:ext cx="1335576" cy="3579402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000" tIns="123825" rIns="3600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800" kern="1200" dirty="0" smtClean="0"/>
            <a:t>Découvrir les formations</a:t>
          </a:r>
          <a:endParaRPr lang="fr-F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800" kern="1200" dirty="0" smtClean="0"/>
            <a:t>Repérer des potentialités </a:t>
          </a:r>
          <a:endParaRPr lang="fr-F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800" b="0" kern="1200" dirty="0" smtClean="0">
              <a:solidFill>
                <a:srgbClr val="000000"/>
              </a:solidFill>
              <a:ea typeface="ＭＳ Ｐゴシック" pitchFamily="-112" charset="-128"/>
            </a:rPr>
            <a:t>Se préparer à la formation en BTS</a:t>
          </a:r>
          <a:endParaRPr lang="fr-FR" sz="1800" b="0" kern="1200" dirty="0"/>
        </a:p>
      </dsp:txBody>
      <dsp:txXfrm rot="-5400000">
        <a:off x="2141347" y="237149"/>
        <a:ext cx="3514205" cy="1205182"/>
      </dsp:txXfrm>
    </dsp:sp>
    <dsp:sp modelId="{C21FDD15-F3CC-4AA3-8D3A-77CD920DDE01}">
      <dsp:nvSpPr>
        <dsp:cNvPr id="0" name=""/>
        <dsp:cNvSpPr/>
      </dsp:nvSpPr>
      <dsp:spPr>
        <a:xfrm>
          <a:off x="0" y="0"/>
          <a:ext cx="2171446" cy="1644092"/>
        </a:xfrm>
        <a:prstGeom prst="roundRect">
          <a:avLst/>
        </a:prstGeom>
        <a:gradFill flip="none" rotWithShape="0">
          <a:gsLst>
            <a:gs pos="0">
              <a:schemeClr val="accent2">
                <a:shade val="30000"/>
                <a:satMod val="115000"/>
              </a:schemeClr>
            </a:gs>
            <a:gs pos="50000">
              <a:schemeClr val="accent2">
                <a:shade val="67500"/>
                <a:satMod val="115000"/>
              </a:schemeClr>
            </a:gs>
            <a:gs pos="100000">
              <a:schemeClr val="accent2">
                <a:shade val="100000"/>
                <a:satMod val="115000"/>
              </a:schemeClr>
            </a:gs>
          </a:gsLst>
          <a:lin ang="16200000" scaled="1"/>
          <a:tileRect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AXE 1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Préparer </a:t>
          </a:r>
          <a:r>
            <a:rPr lang="fr-FR" sz="24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les élèves</a:t>
          </a:r>
          <a:endParaRPr lang="fr-FR" sz="24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80258" y="80258"/>
        <a:ext cx="2010930" cy="1483576"/>
      </dsp:txXfrm>
    </dsp:sp>
    <dsp:sp modelId="{7754CBDA-AED0-4921-AD0C-5C792ABF8ABF}">
      <dsp:nvSpPr>
        <dsp:cNvPr id="0" name=""/>
        <dsp:cNvSpPr/>
      </dsp:nvSpPr>
      <dsp:spPr>
        <a:xfrm rot="5400000">
          <a:off x="2529901" y="1537979"/>
          <a:ext cx="1215554" cy="2178183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000" tIns="123825" rIns="3600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800" kern="1200" dirty="0" smtClean="0"/>
            <a:t>Ne pas décourager</a:t>
          </a:r>
          <a:endParaRPr lang="fr-F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800" kern="1200" dirty="0" smtClean="0"/>
            <a:t>Valoriser les acquis</a:t>
          </a:r>
          <a:endParaRPr lang="fr-FR" sz="1800" kern="1200" dirty="0"/>
        </a:p>
      </dsp:txBody>
      <dsp:txXfrm rot="-5400000">
        <a:off x="2048587" y="2078631"/>
        <a:ext cx="2118845" cy="1096878"/>
      </dsp:txXfrm>
    </dsp:sp>
    <dsp:sp modelId="{9699C092-6ABF-455B-843E-F40F44F73BC6}">
      <dsp:nvSpPr>
        <dsp:cNvPr id="0" name=""/>
        <dsp:cNvSpPr/>
      </dsp:nvSpPr>
      <dsp:spPr>
        <a:xfrm>
          <a:off x="0" y="1858219"/>
          <a:ext cx="2074562" cy="1456666"/>
        </a:xfrm>
        <a:prstGeom prst="roundRect">
          <a:avLst/>
        </a:prstGeom>
        <a:solidFill>
          <a:schemeClr val="accent3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dirty="0" smtClean="0">
              <a:solidFill>
                <a:schemeClr val="tx1"/>
              </a:solidFill>
            </a:rPr>
            <a:t>AXE 2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dirty="0" smtClean="0">
              <a:solidFill>
                <a:schemeClr val="tx1"/>
              </a:solidFill>
            </a:rPr>
            <a:t>Accueillir </a:t>
          </a:r>
          <a:r>
            <a:rPr lang="fr-FR" sz="2400" b="1" kern="1200" dirty="0" smtClean="0">
              <a:solidFill>
                <a:schemeClr val="tx1"/>
              </a:solidFill>
            </a:rPr>
            <a:t>les étudiants</a:t>
          </a:r>
          <a:endParaRPr lang="fr-FR" sz="2400" b="1" kern="1200" dirty="0">
            <a:solidFill>
              <a:schemeClr val="tx1"/>
            </a:solidFill>
          </a:endParaRPr>
        </a:p>
      </dsp:txBody>
      <dsp:txXfrm>
        <a:off x="71109" y="1929328"/>
        <a:ext cx="1932344" cy="1314448"/>
      </dsp:txXfrm>
    </dsp:sp>
    <dsp:sp modelId="{D9FF59BD-37DD-4FD2-AD46-6ACD33A052DB}">
      <dsp:nvSpPr>
        <dsp:cNvPr id="0" name=""/>
        <dsp:cNvSpPr/>
      </dsp:nvSpPr>
      <dsp:spPr>
        <a:xfrm rot="5400000">
          <a:off x="2892365" y="2779186"/>
          <a:ext cx="1199297" cy="2919527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800" kern="1200" dirty="0" smtClean="0"/>
            <a:t>Des stratégies adaptées</a:t>
          </a:r>
          <a:endParaRPr lang="fr-F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800" kern="1200" dirty="0" smtClean="0"/>
            <a:t>Actions de remédiation</a:t>
          </a:r>
          <a:endParaRPr lang="fr-FR" sz="1800" kern="1200" dirty="0"/>
        </a:p>
      </dsp:txBody>
      <dsp:txXfrm rot="-5400000">
        <a:off x="2032251" y="3697846"/>
        <a:ext cx="2860982" cy="1082207"/>
      </dsp:txXfrm>
    </dsp:sp>
    <dsp:sp modelId="{6C4F45DF-EADA-4CBA-B1A8-E49B4F497AD2}">
      <dsp:nvSpPr>
        <dsp:cNvPr id="0" name=""/>
        <dsp:cNvSpPr/>
      </dsp:nvSpPr>
      <dsp:spPr>
        <a:xfrm>
          <a:off x="0" y="3474977"/>
          <a:ext cx="2171446" cy="1559943"/>
        </a:xfrm>
        <a:prstGeom prst="roundRect">
          <a:avLst/>
        </a:prstGeom>
        <a:solidFill>
          <a:schemeClr val="accent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AXE 3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Accompagner </a:t>
          </a:r>
          <a:r>
            <a:rPr lang="fr-FR" sz="24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les étudiants</a:t>
          </a:r>
          <a:endParaRPr lang="fr-FR" sz="24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76150" y="3551127"/>
        <a:ext cx="2019146" cy="14076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A936D3-69F6-4B46-A084-B0480B2C742D}" type="datetimeFigureOut">
              <a:rPr lang="fr-FR" smtClean="0"/>
              <a:t>15/01/2017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8426E9-9217-4749-A7AC-6F8BD0823E7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36124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88DEA4EE-740F-C844-B3E0-F2811BE90C15}" type="datetimeFigureOut">
              <a:rPr lang="fr-FR"/>
              <a:pPr>
                <a:defRPr/>
              </a:pPr>
              <a:t>15/01/2017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003011E6-F05F-184A-8AC6-18C678C12CF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72573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1746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>
              <a:latin typeface="Calibri" charset="0"/>
            </a:endParaRPr>
          </a:p>
        </p:txBody>
      </p:sp>
      <p:sp>
        <p:nvSpPr>
          <p:cNvPr id="31747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AF23886-27B3-884C-B02C-24DFA305A1F2}" type="slidenum">
              <a:rPr lang="fr-FR" sz="1200"/>
              <a:pPr eaLnBrk="1" hangingPunct="1"/>
              <a:t>10</a:t>
            </a:fld>
            <a:endParaRPr lang="fr-FR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FF822-E39D-490B-ACA4-D27F569B2AA6}" type="datetime1">
              <a:rPr lang="fr-FR" smtClean="0"/>
              <a:t>15/01/2017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/>
            </a:lvl1pPr>
          </a:lstStyle>
          <a:p>
            <a:pPr>
              <a:defRPr/>
            </a:pPr>
            <a:r>
              <a:rPr lang="fr-FR" smtClean="0"/>
              <a:t>Académie de Versailles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0928B-A9B1-2C40-AEC7-DEE20BDA21A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7800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A9081F-721F-4A48-9483-C3E4E226F17E}" type="datetime1">
              <a:rPr lang="fr-FR" smtClean="0"/>
              <a:t>15/01/2017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Académie de Versailles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70AFCA-71EA-C94D-8FEF-7CA5E377E76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3679960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98C8B1-7A54-4B6D-BFCD-6D3550311317}" type="datetime1">
              <a:rPr lang="fr-FR" smtClean="0"/>
              <a:t>15/01/2017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Académie de Versailles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AFD03B-42E2-BD42-A3AD-9C6034B172CB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2732202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BF5842-5257-40B2-B0C1-B9774335A194}" type="datetime1">
              <a:rPr lang="fr-FR" smtClean="0"/>
              <a:t>15/01/2017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Académie de Versailles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949187-3C6E-6944-A158-47D2CC44F62B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6800481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4EA881-E43F-4B6B-8430-7F6FAE9F497A}" type="datetime1">
              <a:rPr lang="fr-FR" smtClean="0"/>
              <a:t>15/01/2017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Académie de Versailles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8D684-74B3-F946-9C7C-28B317D7BB76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419272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A8B2B-2ADB-4109-97C3-38BD955AD833}" type="datetime1">
              <a:rPr lang="fr-FR" smtClean="0"/>
              <a:t>15/01/2017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Académie de Versailles</a:t>
            </a: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D419E4-4A1D-5E44-AC88-230746DC7E1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8113514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93B5ED-A967-4337-9DF3-D8DB9CD07BDE}" type="datetime1">
              <a:rPr lang="fr-FR" smtClean="0"/>
              <a:t>15/01/2017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Académie de Versailles</a:t>
            </a: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1E4B7D-A49A-AF4C-BF93-F277E1E68CD4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7718028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FAC806-FFB5-4F75-A963-0F25A92DD868}" type="datetime1">
              <a:rPr lang="fr-FR" smtClean="0"/>
              <a:t>15/01/2017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Académie de Versailles</a:t>
            </a: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770085-20BC-964B-A343-5F384554BF1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307376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58D161-7717-45A7-8F9E-244CA32CE6FD}" type="datetime1">
              <a:rPr lang="fr-FR" smtClean="0"/>
              <a:t>15/01/2017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Académie de Versailles</a:t>
            </a: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5699A4-CC6D-374D-A07E-E65928627A3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3051030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D8EBF-5D98-4BFB-8A76-4EF406DA6460}" type="datetime1">
              <a:rPr lang="fr-FR" smtClean="0"/>
              <a:t>15/01/2017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Académie de Versailles</a:t>
            </a: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16BD3-F688-034A-952E-9A92C1FC8318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5209285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0BCE0-2A8A-4B77-9FA2-7735EE90C9E8}" type="datetime1">
              <a:rPr lang="fr-FR" smtClean="0"/>
              <a:t>15/01/2017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Académie de Versailles</a:t>
            </a: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57E3BB-5357-4643-9903-DADE44403583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71994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et modifiez le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6CE2182A-0664-45DD-A16E-54A94C7AD4EE}" type="datetime1">
              <a:rPr lang="fr-FR" smtClean="0"/>
              <a:t>15/01/2017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fr-FR" smtClean="0"/>
              <a:t>Académie de Versailles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59393A35-FB84-B146-8352-AC417F2FC8E8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iming>
    <p:tnLst>
      <p:par>
        <p:cTn id="1" dur="indefinite" restart="never" nodeType="tmRoot"/>
      </p:par>
    </p:tnLst>
  </p:timing>
  <p:hf hd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10" charset="-128"/>
          <a:cs typeface="ＭＳ Ｐゴシック" pitchFamily="-110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110" charset="-128"/>
          <a:cs typeface="ＭＳ Ｐゴシック" pitchFamily="-110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110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110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110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110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8.xml"/><Relationship Id="rId2" Type="http://schemas.openxmlformats.org/officeDocument/2006/relationships/diagramData" Target="../diagrams/data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1450" y="384831"/>
            <a:ext cx="8672513" cy="465389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3200" b="1" dirty="0" smtClean="0">
              <a:ln w="1905"/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endParaRPr lang="fr-FR" sz="3600" b="1" dirty="0" smtClean="0">
              <a:ln w="1905"/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fr-FR" sz="3600" b="1" dirty="0" smtClean="0">
                <a:ln w="1905"/>
                <a:solidFill>
                  <a:schemeClr val="accent6">
                    <a:lumMod val="50000"/>
                  </a:schemeClr>
                </a:solidFill>
              </a:rPr>
              <a:t>Mettre en place des conditions de réussite </a:t>
            </a:r>
          </a:p>
          <a:p>
            <a:pPr algn="ctr"/>
            <a:r>
              <a:rPr lang="fr-FR" sz="3600" b="1" dirty="0" smtClean="0">
                <a:ln w="1905"/>
                <a:solidFill>
                  <a:schemeClr val="accent6">
                    <a:lumMod val="50000"/>
                  </a:schemeClr>
                </a:solidFill>
              </a:rPr>
              <a:t>des bacheliers professionnels poursuivant leurs études en </a:t>
            </a:r>
            <a:r>
              <a:rPr lang="fr-FR" sz="3600" b="1" dirty="0">
                <a:ln w="1905"/>
                <a:solidFill>
                  <a:schemeClr val="accent6">
                    <a:lumMod val="50000"/>
                  </a:schemeClr>
                </a:solidFill>
              </a:rPr>
              <a:t>S</a:t>
            </a:r>
            <a:r>
              <a:rPr lang="fr-FR" sz="3600" b="1" dirty="0" smtClean="0">
                <a:ln w="1905"/>
                <a:solidFill>
                  <a:schemeClr val="accent6">
                    <a:lumMod val="50000"/>
                  </a:schemeClr>
                </a:solidFill>
              </a:rPr>
              <a:t>TS</a:t>
            </a:r>
            <a:endParaRPr lang="fr-FR" sz="3600" b="1" dirty="0">
              <a:ln w="1905"/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372" y="166624"/>
            <a:ext cx="1514856" cy="1901952"/>
          </a:xfrm>
          <a:prstGeom prst="rect">
            <a:avLst/>
          </a:prstGeom>
        </p:spPr>
      </p:pic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00928B-A9B1-2C40-AEC7-DEE20BDA21AC}" type="slidenum">
              <a:rPr lang="fr-FR" smtClean="0"/>
              <a:pPr>
                <a:defRPr/>
              </a:pPr>
              <a:t>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Académie de Versailles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1954306" y="22132"/>
            <a:ext cx="7027579" cy="114935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2400" b="1" dirty="0">
                <a:solidFill>
                  <a:schemeClr val="tx1"/>
                </a:solidFill>
                <a:ea typeface="ＭＳ Ｐゴシック" charset="-128"/>
                <a:cs typeface="ＭＳ Ｐゴシック" charset="-128"/>
              </a:rPr>
              <a:t>LIAISON BACCALAUREAT PROFESSIONNEL </a:t>
            </a:r>
          </a:p>
          <a:p>
            <a:pPr algn="ctr">
              <a:defRPr/>
            </a:pPr>
            <a:r>
              <a:rPr lang="fr-FR" sz="2400" b="1" dirty="0">
                <a:solidFill>
                  <a:schemeClr val="tx1"/>
                </a:solidFill>
                <a:ea typeface="ＭＳ Ｐゴシック" charset="-128"/>
                <a:cs typeface="ＭＳ Ｐゴシック" charset="-128"/>
              </a:rPr>
              <a:t>ET BREVET DE TECHNICIEN SUPERIEUR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2149475" y="1254631"/>
            <a:ext cx="2062163" cy="54133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fr-FR">
                <a:solidFill>
                  <a:srgbClr val="000000"/>
                </a:solidFill>
                <a:ea typeface="ＭＳ Ｐゴシック" pitchFamily="-112" charset="-128"/>
              </a:rPr>
              <a:t>SECONDE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4364038" y="1254631"/>
            <a:ext cx="2112962" cy="54133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fr-FR">
                <a:solidFill>
                  <a:srgbClr val="000000"/>
                </a:solidFill>
                <a:ea typeface="ＭＳ Ｐゴシック" pitchFamily="-112" charset="-128"/>
              </a:rPr>
              <a:t>PREMIERE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6629400" y="1254631"/>
            <a:ext cx="2335212" cy="54133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fr-FR">
                <a:solidFill>
                  <a:srgbClr val="000000"/>
                </a:solidFill>
                <a:ea typeface="ＭＳ Ｐゴシック" pitchFamily="-112" charset="-128"/>
              </a:rPr>
              <a:t>TERMINALE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2149475" y="1900743"/>
            <a:ext cx="2062163" cy="79692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fr-FR" sz="1400" b="1" dirty="0">
                <a:solidFill>
                  <a:srgbClr val="000000"/>
                </a:solidFill>
                <a:ea typeface="ＭＳ Ｐゴシック" pitchFamily="-112" charset="-128"/>
              </a:rPr>
              <a:t>Sensibiliser aux métiers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4364038" y="1900742"/>
            <a:ext cx="2112962" cy="79692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fr-FR" sz="1400" b="1" dirty="0">
                <a:solidFill>
                  <a:srgbClr val="000000"/>
                </a:solidFill>
                <a:ea typeface="ＭＳ Ｐゴシック" pitchFamily="-112" charset="-128"/>
              </a:rPr>
              <a:t>Découvrir les </a:t>
            </a:r>
            <a:r>
              <a:rPr lang="fr-FR" sz="1400" b="1" dirty="0" smtClean="0">
                <a:solidFill>
                  <a:srgbClr val="000000"/>
                </a:solidFill>
                <a:ea typeface="ＭＳ Ｐゴシック" pitchFamily="-112" charset="-128"/>
              </a:rPr>
              <a:t>formations</a:t>
            </a:r>
          </a:p>
          <a:p>
            <a:pPr algn="ctr">
              <a:defRPr/>
            </a:pPr>
            <a:r>
              <a:rPr lang="fr-FR" sz="1400" b="1" dirty="0" smtClean="0">
                <a:solidFill>
                  <a:srgbClr val="000000"/>
                </a:solidFill>
                <a:ea typeface="ＭＳ Ｐゴシック" pitchFamily="-112" charset="-128"/>
              </a:rPr>
              <a:t>Repérer des potentialités </a:t>
            </a:r>
            <a:endParaRPr lang="fr-FR" sz="1400" b="1" dirty="0">
              <a:solidFill>
                <a:srgbClr val="000000"/>
              </a:solidFill>
              <a:ea typeface="ＭＳ Ｐゴシック" pitchFamily="-112" charset="-128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6629399" y="1900742"/>
            <a:ext cx="2335213" cy="79692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fr-FR" sz="1400" b="1" dirty="0" smtClean="0">
                <a:solidFill>
                  <a:srgbClr val="000000"/>
                </a:solidFill>
                <a:ea typeface="ＭＳ Ｐゴシック" pitchFamily="-112" charset="-128"/>
              </a:rPr>
              <a:t>Se préparer à </a:t>
            </a:r>
            <a:r>
              <a:rPr lang="fr-FR" sz="1400" b="1" dirty="0">
                <a:solidFill>
                  <a:srgbClr val="000000"/>
                </a:solidFill>
                <a:ea typeface="ＭＳ Ｐゴシック" pitchFamily="-112" charset="-128"/>
              </a:rPr>
              <a:t>la formation </a:t>
            </a:r>
            <a:r>
              <a:rPr lang="fr-FR" sz="1400" b="1" dirty="0" smtClean="0">
                <a:solidFill>
                  <a:srgbClr val="000000"/>
                </a:solidFill>
                <a:ea typeface="ＭＳ Ｐゴシック" pitchFamily="-112" charset="-128"/>
              </a:rPr>
              <a:t>en BTS</a:t>
            </a:r>
            <a:endParaRPr lang="fr-FR" sz="1400" b="1" dirty="0">
              <a:solidFill>
                <a:srgbClr val="000000"/>
              </a:solidFill>
              <a:ea typeface="ＭＳ Ｐゴシック" pitchFamily="-112" charset="-128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323556" y="1900742"/>
            <a:ext cx="1689393" cy="79692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fr-FR" b="1">
                <a:solidFill>
                  <a:srgbClr val="000000"/>
                </a:solidFill>
                <a:ea typeface="ＭＳ Ｐゴシック" pitchFamily="-112" charset="-128"/>
              </a:rPr>
              <a:t>OBJECTIFS</a:t>
            </a:r>
          </a:p>
        </p:txBody>
      </p:sp>
      <p:sp>
        <p:nvSpPr>
          <p:cNvPr id="29" name="Flèche vers le haut 28"/>
          <p:cNvSpPr/>
          <p:nvPr/>
        </p:nvSpPr>
        <p:spPr>
          <a:xfrm rot="5400000">
            <a:off x="4144592" y="-1017701"/>
            <a:ext cx="998984" cy="8641057"/>
          </a:xfrm>
          <a:prstGeom prst="upArrow">
            <a:avLst/>
          </a:prstGeom>
          <a:solidFill>
            <a:schemeClr val="accent2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>
              <a:defRPr/>
            </a:pPr>
            <a:r>
              <a:rPr lang="fr-F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la sensibilisation au métier jusqu’à l’immersion en </a:t>
            </a:r>
            <a:r>
              <a:rPr lang="fr-F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étude supérieure </a:t>
            </a:r>
            <a:endParaRPr lang="fr-F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Rectangle à coins arrondis 30"/>
          <p:cNvSpPr>
            <a:spLocks noChangeArrowheads="1"/>
          </p:cNvSpPr>
          <p:nvPr/>
        </p:nvSpPr>
        <p:spPr bwMode="auto">
          <a:xfrm>
            <a:off x="2149475" y="5034468"/>
            <a:ext cx="2016125" cy="1225550"/>
          </a:xfrm>
          <a:prstGeom prst="roundRect">
            <a:avLst>
              <a:gd name="adj" fmla="val 16667"/>
            </a:avLst>
          </a:prstGeom>
          <a:solidFill>
            <a:srgbClr val="EFCDC1"/>
          </a:solidFill>
          <a:ln w="10000">
            <a:solidFill>
              <a:schemeClr val="accent2"/>
            </a:solidFill>
            <a:round/>
            <a:headEnd/>
            <a:tailEnd/>
          </a:ln>
          <a:effectLst>
            <a:outerShdw blurRad="63500" dist="30000" dir="5400000" rotWithShape="0">
              <a:srgbClr val="000000">
                <a:alpha val="45000"/>
              </a:srgbClr>
            </a:outerShdw>
          </a:effectLst>
        </p:spPr>
        <p:txBody>
          <a:bodyPr anchor="ctr"/>
          <a:lstStyle/>
          <a:p>
            <a:pPr marL="0" lvl="1">
              <a:defRPr/>
            </a:pPr>
            <a:r>
              <a:rPr lang="fr-FR" sz="1200" u="sng" dirty="0">
                <a:solidFill>
                  <a:srgbClr val="000000"/>
                </a:solidFill>
                <a:latin typeface="Tw Cen MT" pitchFamily="-112" charset="0"/>
              </a:rPr>
              <a:t>Avant</a:t>
            </a:r>
            <a:r>
              <a:rPr lang="fr-FR" sz="1200" dirty="0">
                <a:solidFill>
                  <a:srgbClr val="000000"/>
                </a:solidFill>
                <a:latin typeface="Tw Cen MT" pitchFamily="-112" charset="0"/>
              </a:rPr>
              <a:t>: Recherches sur </a:t>
            </a:r>
            <a:r>
              <a:rPr lang="fr-FR" sz="1200" dirty="0" smtClean="0">
                <a:solidFill>
                  <a:srgbClr val="000000"/>
                </a:solidFill>
                <a:latin typeface="Tw Cen MT" pitchFamily="-112" charset="0"/>
              </a:rPr>
              <a:t>les métiers/ </a:t>
            </a:r>
            <a:r>
              <a:rPr lang="fr-FR" sz="1200" dirty="0">
                <a:solidFill>
                  <a:srgbClr val="000000"/>
                </a:solidFill>
                <a:latin typeface="Tw Cen MT" pitchFamily="-112" charset="0"/>
              </a:rPr>
              <a:t>questionnaire…</a:t>
            </a:r>
          </a:p>
          <a:p>
            <a:pPr marL="0" lvl="1">
              <a:defRPr/>
            </a:pPr>
            <a:r>
              <a:rPr lang="fr-FR" sz="1200" u="sng" dirty="0">
                <a:solidFill>
                  <a:srgbClr val="000000"/>
                </a:solidFill>
                <a:latin typeface="Tw Cen MT" pitchFamily="-112" charset="0"/>
              </a:rPr>
              <a:t>Après</a:t>
            </a:r>
            <a:r>
              <a:rPr lang="fr-FR" sz="1200" dirty="0">
                <a:solidFill>
                  <a:srgbClr val="000000"/>
                </a:solidFill>
                <a:latin typeface="Tw Cen MT" pitchFamily="-112" charset="0"/>
              </a:rPr>
              <a:t>: Elaboration d’une fiche métier, d’un livret de compétences </a:t>
            </a:r>
          </a:p>
        </p:txBody>
      </p:sp>
      <p:sp>
        <p:nvSpPr>
          <p:cNvPr id="32" name="Rectangle à coins arrondis 31"/>
          <p:cNvSpPr>
            <a:spLocks noChangeArrowheads="1"/>
          </p:cNvSpPr>
          <p:nvPr/>
        </p:nvSpPr>
        <p:spPr bwMode="auto">
          <a:xfrm>
            <a:off x="4356100" y="5034467"/>
            <a:ext cx="2120900" cy="1225551"/>
          </a:xfrm>
          <a:prstGeom prst="roundRect">
            <a:avLst>
              <a:gd name="adj" fmla="val 16667"/>
            </a:avLst>
          </a:prstGeom>
          <a:solidFill>
            <a:srgbClr val="EFCDC1"/>
          </a:solidFill>
          <a:ln w="10000">
            <a:solidFill>
              <a:schemeClr val="accent2"/>
            </a:solidFill>
            <a:round/>
            <a:headEnd/>
            <a:tailEnd/>
          </a:ln>
          <a:effectLst>
            <a:outerShdw blurRad="63500" dist="30000" dir="5400000" rotWithShape="0">
              <a:srgbClr val="000000">
                <a:alpha val="4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r>
              <a:rPr lang="fr-FR" sz="1200" u="sng">
                <a:solidFill>
                  <a:srgbClr val="000000"/>
                </a:solidFill>
                <a:latin typeface="Tw Cen MT" pitchFamily="-112" charset="0"/>
              </a:rPr>
              <a:t>Avant</a:t>
            </a:r>
            <a:r>
              <a:rPr lang="fr-FR" sz="1200">
                <a:solidFill>
                  <a:srgbClr val="000000"/>
                </a:solidFill>
                <a:latin typeface="Tw Cen MT" pitchFamily="-112" charset="0"/>
              </a:rPr>
              <a:t>: Préparation autour de l’intervention (questionnaire…)</a:t>
            </a:r>
          </a:p>
          <a:p>
            <a:pPr>
              <a:defRPr/>
            </a:pPr>
            <a:r>
              <a:rPr lang="fr-FR" sz="1200" u="sng">
                <a:solidFill>
                  <a:srgbClr val="000000"/>
                </a:solidFill>
                <a:latin typeface="Tw Cen MT" pitchFamily="-112" charset="0"/>
              </a:rPr>
              <a:t>Après</a:t>
            </a:r>
            <a:r>
              <a:rPr lang="fr-FR" sz="1200">
                <a:solidFill>
                  <a:srgbClr val="000000"/>
                </a:solidFill>
                <a:latin typeface="Tw Cen MT" pitchFamily="-112" charset="0"/>
              </a:rPr>
              <a:t>:  Exposé oral, compte-rendu écrit…</a:t>
            </a:r>
          </a:p>
        </p:txBody>
      </p:sp>
      <p:sp>
        <p:nvSpPr>
          <p:cNvPr id="33" name="Rectangle à coins arrondis 32"/>
          <p:cNvSpPr>
            <a:spLocks noChangeArrowheads="1"/>
          </p:cNvSpPr>
          <p:nvPr/>
        </p:nvSpPr>
        <p:spPr bwMode="auto">
          <a:xfrm>
            <a:off x="6629400" y="5034468"/>
            <a:ext cx="2370138" cy="1152525"/>
          </a:xfrm>
          <a:prstGeom prst="roundRect">
            <a:avLst>
              <a:gd name="adj" fmla="val 16667"/>
            </a:avLst>
          </a:prstGeom>
          <a:solidFill>
            <a:srgbClr val="EFCDC1"/>
          </a:solidFill>
          <a:ln w="10000">
            <a:solidFill>
              <a:schemeClr val="accent2"/>
            </a:solidFill>
            <a:round/>
            <a:headEnd/>
            <a:tailEnd/>
          </a:ln>
          <a:effectLst>
            <a:outerShdw blurRad="63500" dist="30000" dir="5400000" rotWithShape="0">
              <a:srgbClr val="000000">
                <a:alpha val="4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r>
              <a:rPr lang="fr-FR" sz="1200" u="sng">
                <a:solidFill>
                  <a:srgbClr val="000000"/>
                </a:solidFill>
                <a:latin typeface="Tw Cen MT" pitchFamily="-112" charset="0"/>
              </a:rPr>
              <a:t>Avant</a:t>
            </a:r>
            <a:r>
              <a:rPr lang="fr-FR" sz="1200">
                <a:solidFill>
                  <a:srgbClr val="000000"/>
                </a:solidFill>
                <a:latin typeface="Tw Cen MT" pitchFamily="-112" charset="0"/>
              </a:rPr>
              <a:t>: Préparation du mini stage (questionnaire,  livret  de stage, définition des objectifs…)</a:t>
            </a:r>
          </a:p>
          <a:p>
            <a:pPr>
              <a:defRPr/>
            </a:pPr>
            <a:r>
              <a:rPr lang="fr-FR" sz="1200" u="sng">
                <a:solidFill>
                  <a:srgbClr val="000000"/>
                </a:solidFill>
                <a:latin typeface="Tw Cen MT" pitchFamily="-112" charset="0"/>
              </a:rPr>
              <a:t>Après</a:t>
            </a:r>
            <a:r>
              <a:rPr lang="fr-FR" sz="1200">
                <a:solidFill>
                  <a:srgbClr val="000000"/>
                </a:solidFill>
                <a:latin typeface="Tw Cen MT" pitchFamily="-112" charset="0"/>
              </a:rPr>
              <a:t>: exposé, compte-rendu, comparaison  Bac Pro/ BTS</a:t>
            </a:r>
          </a:p>
        </p:txBody>
      </p:sp>
      <p:sp>
        <p:nvSpPr>
          <p:cNvPr id="34" name="Rectangle à coins arrondis 33"/>
          <p:cNvSpPr>
            <a:spLocks noChangeArrowheads="1"/>
          </p:cNvSpPr>
          <p:nvPr/>
        </p:nvSpPr>
        <p:spPr bwMode="auto">
          <a:xfrm>
            <a:off x="323556" y="5070981"/>
            <a:ext cx="1689394" cy="1189037"/>
          </a:xfrm>
          <a:prstGeom prst="roundRect">
            <a:avLst>
              <a:gd name="adj" fmla="val 16667"/>
            </a:avLst>
          </a:prstGeom>
          <a:solidFill>
            <a:srgbClr val="EFCDC1"/>
          </a:solidFill>
          <a:ln w="10000">
            <a:solidFill>
              <a:schemeClr val="accent2"/>
            </a:solidFill>
            <a:round/>
            <a:headEnd/>
            <a:tailEnd/>
          </a:ln>
          <a:effectLst>
            <a:outerShdw blurRad="63500" dist="30000" dir="5400000" rotWithShape="0">
              <a:srgbClr val="000000">
                <a:alpha val="4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fr-FR" sz="1600" b="1">
                <a:solidFill>
                  <a:srgbClr val="000000"/>
                </a:solidFill>
                <a:latin typeface="Tw Cen MT" pitchFamily="-112" charset="0"/>
              </a:rPr>
              <a:t>INTERVENANTS LP</a:t>
            </a:r>
          </a:p>
          <a:p>
            <a:pPr algn="ctr">
              <a:defRPr/>
            </a:pPr>
            <a:r>
              <a:rPr lang="fr-FR" sz="1600">
                <a:solidFill>
                  <a:srgbClr val="000000"/>
                </a:solidFill>
                <a:latin typeface="Tw Cen MT" pitchFamily="-112" charset="0"/>
              </a:rPr>
              <a:t>Préparation</a:t>
            </a:r>
          </a:p>
          <a:p>
            <a:pPr algn="ctr">
              <a:defRPr/>
            </a:pPr>
            <a:r>
              <a:rPr lang="fr-FR" sz="1600">
                <a:solidFill>
                  <a:srgbClr val="000000"/>
                </a:solidFill>
                <a:latin typeface="Tw Cen MT" pitchFamily="-112" charset="0"/>
              </a:rPr>
              <a:t>Exploitation</a:t>
            </a:r>
            <a:endParaRPr lang="fr-FR" sz="1400">
              <a:solidFill>
                <a:srgbClr val="000000"/>
              </a:solidFill>
              <a:latin typeface="Tw Cen MT" pitchFamily="-112" charset="0"/>
            </a:endParaRPr>
          </a:p>
        </p:txBody>
      </p:sp>
      <p:sp>
        <p:nvSpPr>
          <p:cNvPr id="35" name="Rectangle à coins arrondis 34"/>
          <p:cNvSpPr>
            <a:spLocks noChangeArrowheads="1"/>
          </p:cNvSpPr>
          <p:nvPr/>
        </p:nvSpPr>
        <p:spPr bwMode="auto">
          <a:xfrm>
            <a:off x="2149475" y="3921631"/>
            <a:ext cx="2062163" cy="969962"/>
          </a:xfrm>
          <a:prstGeom prst="roundRect">
            <a:avLst>
              <a:gd name="adj" fmla="val 16667"/>
            </a:avLst>
          </a:prstGeom>
          <a:solidFill>
            <a:srgbClr val="D8DACD"/>
          </a:solidFill>
          <a:ln w="10000">
            <a:solidFill>
              <a:srgbClr val="A5AB81"/>
            </a:solidFill>
            <a:round/>
            <a:headEnd/>
            <a:tailEnd/>
          </a:ln>
          <a:effectLst>
            <a:outerShdw blurRad="63500" dist="30000" dir="5400000" rotWithShape="0">
              <a:srgbClr val="000000">
                <a:alpha val="45000"/>
              </a:srgbClr>
            </a:outerShdw>
          </a:effectLst>
        </p:spPr>
        <p:txBody>
          <a:bodyPr anchor="ctr"/>
          <a:lstStyle/>
          <a:p>
            <a:pPr marL="0" lvl="1">
              <a:defRPr/>
            </a:pPr>
            <a:r>
              <a:rPr lang="fr-FR" sz="1200" b="1" dirty="0">
                <a:solidFill>
                  <a:srgbClr val="000000"/>
                </a:solidFill>
                <a:latin typeface="Tw Cen MT" pitchFamily="-112" charset="0"/>
              </a:rPr>
              <a:t>Présentation </a:t>
            </a:r>
            <a:r>
              <a:rPr lang="fr-FR" sz="1200" b="1" dirty="0" smtClean="0">
                <a:solidFill>
                  <a:srgbClr val="000000"/>
                </a:solidFill>
                <a:latin typeface="Tw Cen MT" pitchFamily="-112" charset="0"/>
              </a:rPr>
              <a:t>des métiers</a:t>
            </a:r>
            <a:r>
              <a:rPr lang="fr-FR" sz="1200" dirty="0" smtClean="0">
                <a:solidFill>
                  <a:srgbClr val="000000"/>
                </a:solidFill>
                <a:latin typeface="Tw Cen MT" pitchFamily="-112" charset="0"/>
              </a:rPr>
              <a:t> </a:t>
            </a:r>
            <a:r>
              <a:rPr lang="fr-FR" sz="1200" dirty="0">
                <a:solidFill>
                  <a:srgbClr val="000000"/>
                </a:solidFill>
                <a:latin typeface="Tw Cen MT" pitchFamily="-112" charset="0"/>
              </a:rPr>
              <a:t>par l’enseignant,  les étudiants de BTS et par un professionnel </a:t>
            </a:r>
          </a:p>
        </p:txBody>
      </p:sp>
      <p:sp>
        <p:nvSpPr>
          <p:cNvPr id="36" name="Rectangle à coins arrondis 35"/>
          <p:cNvSpPr>
            <a:spLocks noChangeArrowheads="1"/>
          </p:cNvSpPr>
          <p:nvPr/>
        </p:nvSpPr>
        <p:spPr bwMode="auto">
          <a:xfrm>
            <a:off x="4356101" y="3921631"/>
            <a:ext cx="2120900" cy="969962"/>
          </a:xfrm>
          <a:prstGeom prst="roundRect">
            <a:avLst>
              <a:gd name="adj" fmla="val 16667"/>
            </a:avLst>
          </a:prstGeom>
          <a:solidFill>
            <a:srgbClr val="D8DACD"/>
          </a:solidFill>
          <a:ln w="10000">
            <a:solidFill>
              <a:srgbClr val="A5AB81"/>
            </a:solidFill>
            <a:round/>
            <a:headEnd/>
            <a:tailEnd/>
          </a:ln>
          <a:effectLst>
            <a:outerShdw blurRad="63500" dist="30000" dir="5400000" rotWithShape="0">
              <a:srgbClr val="000000">
                <a:alpha val="45000"/>
              </a:srgbClr>
            </a:outerShdw>
          </a:effectLst>
        </p:spPr>
        <p:txBody>
          <a:bodyPr tIns="0" anchor="ctr"/>
          <a:lstStyle/>
          <a:p>
            <a:pPr marL="0" lvl="1">
              <a:defRPr/>
            </a:pPr>
            <a:r>
              <a:rPr lang="fr-FR" sz="1200" b="1" dirty="0">
                <a:solidFill>
                  <a:srgbClr val="000000"/>
                </a:solidFill>
                <a:latin typeface="Tw Cen MT" pitchFamily="-112" charset="0"/>
              </a:rPr>
              <a:t>Présentation du BTS </a:t>
            </a:r>
            <a:r>
              <a:rPr lang="fr-FR" sz="1200" dirty="0">
                <a:solidFill>
                  <a:srgbClr val="000000"/>
                </a:solidFill>
                <a:latin typeface="Tw Cen MT" pitchFamily="-112" charset="0"/>
              </a:rPr>
              <a:t> par l’enseignant, les étudiants de BTS et par des anciens élèves </a:t>
            </a:r>
            <a:endParaRPr lang="fr-FR" sz="1200" b="1" dirty="0">
              <a:solidFill>
                <a:srgbClr val="000000"/>
              </a:solidFill>
              <a:latin typeface="Tw Cen MT" pitchFamily="-112" charset="0"/>
            </a:endParaRPr>
          </a:p>
        </p:txBody>
      </p:sp>
      <p:sp>
        <p:nvSpPr>
          <p:cNvPr id="37" name="Rectangle à coins arrondis 36"/>
          <p:cNvSpPr>
            <a:spLocks noChangeArrowheads="1"/>
          </p:cNvSpPr>
          <p:nvPr/>
        </p:nvSpPr>
        <p:spPr bwMode="auto">
          <a:xfrm>
            <a:off x="6629400" y="3923218"/>
            <a:ext cx="2335213" cy="968375"/>
          </a:xfrm>
          <a:prstGeom prst="roundRect">
            <a:avLst>
              <a:gd name="adj" fmla="val 16667"/>
            </a:avLst>
          </a:prstGeom>
          <a:solidFill>
            <a:srgbClr val="D8DACD"/>
          </a:solidFill>
          <a:ln w="10000">
            <a:solidFill>
              <a:srgbClr val="A5AB81"/>
            </a:solidFill>
            <a:round/>
            <a:headEnd/>
            <a:tailEnd/>
          </a:ln>
          <a:effectLst>
            <a:outerShdw blurRad="63500" dist="30000" dir="5400000" rotWithShape="0">
              <a:srgbClr val="000000">
                <a:alpha val="4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r>
              <a:rPr lang="fr-FR" sz="1200" b="1" dirty="0">
                <a:solidFill>
                  <a:srgbClr val="000000"/>
                </a:solidFill>
                <a:latin typeface="Tw Cen MT" pitchFamily="-112" charset="0"/>
              </a:rPr>
              <a:t>- Mini stage </a:t>
            </a:r>
            <a:r>
              <a:rPr lang="fr-FR" sz="1200" b="1" dirty="0" smtClean="0">
                <a:solidFill>
                  <a:srgbClr val="000000"/>
                </a:solidFill>
                <a:latin typeface="Tw Cen MT" pitchFamily="-112" charset="0"/>
              </a:rPr>
              <a:t>en classe </a:t>
            </a:r>
            <a:r>
              <a:rPr lang="fr-FR" sz="1200" b="1" dirty="0">
                <a:solidFill>
                  <a:srgbClr val="000000"/>
                </a:solidFill>
                <a:latin typeface="Tw Cen MT" pitchFamily="-112" charset="0"/>
              </a:rPr>
              <a:t>de BTS </a:t>
            </a:r>
            <a:endParaRPr lang="fr-FR" sz="1200" dirty="0">
              <a:solidFill>
                <a:srgbClr val="000000"/>
              </a:solidFill>
              <a:latin typeface="Tw Cen MT" pitchFamily="-112" charset="0"/>
            </a:endParaRPr>
          </a:p>
          <a:p>
            <a:pPr>
              <a:defRPr/>
            </a:pPr>
            <a:r>
              <a:rPr lang="fr-FR" sz="1200" b="1" dirty="0">
                <a:solidFill>
                  <a:srgbClr val="000000"/>
                </a:solidFill>
                <a:latin typeface="Tw Cen MT" pitchFamily="-112" charset="0"/>
              </a:rPr>
              <a:t>- Mini-stage (observation) en entreprise </a:t>
            </a:r>
            <a:r>
              <a:rPr lang="fr-FR" sz="1200" dirty="0">
                <a:solidFill>
                  <a:srgbClr val="000000"/>
                </a:solidFill>
                <a:latin typeface="Tw Cen MT" pitchFamily="-112" charset="0"/>
              </a:rPr>
              <a:t>avec un étudiant BTS</a:t>
            </a:r>
          </a:p>
        </p:txBody>
      </p:sp>
      <p:sp>
        <p:nvSpPr>
          <p:cNvPr id="38" name="Rectangle à coins arrondis 37"/>
          <p:cNvSpPr>
            <a:spLocks noChangeArrowheads="1"/>
          </p:cNvSpPr>
          <p:nvPr/>
        </p:nvSpPr>
        <p:spPr bwMode="auto">
          <a:xfrm>
            <a:off x="323556" y="3954968"/>
            <a:ext cx="1683044" cy="936625"/>
          </a:xfrm>
          <a:prstGeom prst="roundRect">
            <a:avLst>
              <a:gd name="adj" fmla="val 16667"/>
            </a:avLst>
          </a:prstGeom>
          <a:solidFill>
            <a:srgbClr val="D8DACD"/>
          </a:solidFill>
          <a:ln w="10000">
            <a:solidFill>
              <a:srgbClr val="A5AB81"/>
            </a:solidFill>
            <a:round/>
            <a:headEnd/>
            <a:tailEnd/>
          </a:ln>
          <a:effectLst>
            <a:outerShdw blurRad="63500" dist="30000" dir="5400000" rotWithShape="0">
              <a:srgbClr val="000000">
                <a:alpha val="4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fr-FR" sz="1600" b="1">
                <a:solidFill>
                  <a:srgbClr val="000000"/>
                </a:solidFill>
                <a:latin typeface="Tw Cen MT" pitchFamily="-112" charset="0"/>
              </a:rPr>
              <a:t>INTERVENANTS BTS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949187-3C6E-6944-A158-47D2CC44F62B}" type="slidenum">
              <a:rPr lang="fr-FR" smtClean="0"/>
              <a:pPr>
                <a:defRPr/>
              </a:pPr>
              <a:t>10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061139" y="652462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fr-FR" dirty="0" smtClean="0"/>
              <a:t>Académie de Versailles</a:t>
            </a:r>
            <a:endParaRPr lang="fr-FR" dirty="0"/>
          </a:p>
        </p:txBody>
      </p:sp>
      <p:sp>
        <p:nvSpPr>
          <p:cNvPr id="23" name="ZoneTexte 22"/>
          <p:cNvSpPr txBox="1"/>
          <p:nvPr/>
        </p:nvSpPr>
        <p:spPr>
          <a:xfrm>
            <a:off x="122043" y="198436"/>
            <a:ext cx="2658794" cy="783193"/>
          </a:xfrm>
          <a:prstGeom prst="roundRect">
            <a:avLst/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Axe 1 : Préparer les élèves de Bac Pro</a:t>
            </a:r>
            <a:endParaRPr lang="fr-FR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20" grpId="0" animBg="1"/>
      <p:bldP spid="31" grpId="0" animBg="1"/>
      <p:bldP spid="33" grpId="0" animBg="1"/>
      <p:bldP spid="34" grpId="0" animBg="1"/>
      <p:bldP spid="35" grpId="0" animBg="1"/>
      <p:bldP spid="36" grpId="0" animBg="1"/>
      <p:bldP spid="3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13"/>
          <p:cNvSpPr>
            <a:spLocks noChangeArrowheads="1"/>
          </p:cNvSpPr>
          <p:nvPr/>
        </p:nvSpPr>
        <p:spPr bwMode="auto">
          <a:xfrm rot="10800000" flipH="1" flipV="1">
            <a:off x="2780836" y="-10886"/>
            <a:ext cx="6188993" cy="16287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lIns="457200" tIns="91440" rIns="137160" bIns="0"/>
          <a:lstStyle/>
          <a:p>
            <a:pPr defTabSz="914400">
              <a:defRPr/>
            </a:pPr>
            <a:r>
              <a:rPr lang="fr-FR" sz="2400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ea typeface="Times New Roman" pitchFamily="-110" charset="0"/>
                <a:cs typeface="+mn-cs"/>
              </a:rPr>
              <a:t>L’accompagnement personnalisé : un espace privilégié pour un accompagnement des élèves par des professeurs de BTS</a:t>
            </a:r>
            <a:endParaRPr lang="fr-FR" sz="2400" b="1" dirty="0">
              <a:solidFill>
                <a:schemeClr val="accent6">
                  <a:lumMod val="50000"/>
                </a:schemeClr>
              </a:solidFill>
              <a:latin typeface="+mn-lt"/>
              <a:ea typeface="Times New Roman" pitchFamily="-110" charset="0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79651" y="1563799"/>
            <a:ext cx="8401177" cy="387396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just">
              <a:defRPr/>
            </a:pPr>
            <a:r>
              <a:rPr lang="fr-FR" sz="2000" b="1" dirty="0" smtClean="0">
                <a:solidFill>
                  <a:srgbClr val="C00000"/>
                </a:solidFill>
              </a:rPr>
              <a:t>L'accompagnement </a:t>
            </a:r>
            <a:r>
              <a:rPr lang="fr-FR" sz="2000" b="1" dirty="0">
                <a:solidFill>
                  <a:srgbClr val="C00000"/>
                </a:solidFill>
              </a:rPr>
              <a:t>personnalisé permet d'individualiser le parcours de l'élève. Il répond à différents </a:t>
            </a:r>
            <a:r>
              <a:rPr lang="fr-FR" sz="2000" b="1" dirty="0" smtClean="0">
                <a:solidFill>
                  <a:srgbClr val="C00000"/>
                </a:solidFill>
              </a:rPr>
              <a:t>objectifs</a:t>
            </a:r>
            <a:r>
              <a:rPr lang="fr-FR" sz="2000" b="1" dirty="0">
                <a:solidFill>
                  <a:srgbClr val="C00000"/>
                </a:solidFill>
              </a:rPr>
              <a:t> </a:t>
            </a:r>
            <a:r>
              <a:rPr lang="fr-FR" sz="2000" b="1" dirty="0" smtClean="0">
                <a:solidFill>
                  <a:srgbClr val="C00000"/>
                </a:solidFill>
              </a:rPr>
              <a:t>:</a:t>
            </a:r>
            <a:endParaRPr lang="fr-FR" sz="2000" dirty="0" smtClean="0">
              <a:solidFill>
                <a:srgbClr val="C00000"/>
              </a:solidFill>
            </a:endParaRPr>
          </a:p>
          <a:p>
            <a:pPr>
              <a:defRPr/>
            </a:pPr>
            <a:endParaRPr lang="fr-FR" dirty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  <a:defRPr/>
            </a:pPr>
            <a:r>
              <a:rPr lang="fr-FR" b="1" dirty="0" smtClean="0">
                <a:solidFill>
                  <a:srgbClr val="C00000"/>
                </a:solidFill>
              </a:rPr>
              <a:t>Améliorer </a:t>
            </a:r>
            <a:r>
              <a:rPr lang="fr-FR" b="1" dirty="0">
                <a:solidFill>
                  <a:srgbClr val="C00000"/>
                </a:solidFill>
              </a:rPr>
              <a:t>le niveau des élèves</a:t>
            </a:r>
            <a:r>
              <a:rPr lang="fr-FR" dirty="0">
                <a:solidFill>
                  <a:srgbClr val="C00000"/>
                </a:solidFill>
              </a:rPr>
              <a:t> </a:t>
            </a:r>
            <a:r>
              <a:rPr lang="fr-FR" dirty="0">
                <a:solidFill>
                  <a:schemeClr val="tx1"/>
                </a:solidFill>
              </a:rPr>
              <a:t>dans les disciplines fondamentales (par exemple, la compréhension écrite et l'expression écrite en français) </a:t>
            </a:r>
            <a:endParaRPr lang="fr-FR" dirty="0" smtClean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  <a:defRPr/>
            </a:pPr>
            <a:endParaRPr lang="fr-FR" dirty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  <a:defRPr/>
            </a:pPr>
            <a:r>
              <a:rPr lang="fr-FR" b="1" dirty="0" smtClean="0">
                <a:solidFill>
                  <a:srgbClr val="C00000"/>
                </a:solidFill>
              </a:rPr>
              <a:t>Offrir </a:t>
            </a:r>
            <a:r>
              <a:rPr lang="fr-FR" b="1" dirty="0">
                <a:solidFill>
                  <a:srgbClr val="C00000"/>
                </a:solidFill>
              </a:rPr>
              <a:t>une aide méthodologique</a:t>
            </a:r>
            <a:r>
              <a:rPr lang="fr-FR" dirty="0">
                <a:solidFill>
                  <a:srgbClr val="C00000"/>
                </a:solidFill>
              </a:rPr>
              <a:t> </a:t>
            </a:r>
            <a:r>
              <a:rPr lang="fr-FR" dirty="0">
                <a:solidFill>
                  <a:schemeClr val="tx1"/>
                </a:solidFill>
              </a:rPr>
              <a:t>(par exemple, l'apprentissage de la prise de notes et l'entraînement à des recherches documentaires) </a:t>
            </a:r>
            <a:endParaRPr lang="fr-FR" dirty="0" smtClean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  <a:defRPr/>
            </a:pPr>
            <a:endParaRPr lang="fr-FR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fr-FR" b="1" dirty="0" smtClean="0">
                <a:solidFill>
                  <a:schemeClr val="tx1"/>
                </a:solidFill>
              </a:rPr>
              <a:t>- </a:t>
            </a:r>
            <a:r>
              <a:rPr lang="fr-FR" b="1" dirty="0" smtClean="0">
                <a:solidFill>
                  <a:srgbClr val="C00000"/>
                </a:solidFill>
              </a:rPr>
              <a:t>Préparer </a:t>
            </a:r>
            <a:r>
              <a:rPr lang="fr-FR" b="1" dirty="0">
                <a:solidFill>
                  <a:srgbClr val="C00000"/>
                </a:solidFill>
              </a:rPr>
              <a:t>une nouvelle orientation</a:t>
            </a:r>
            <a:r>
              <a:rPr lang="fr-FR" dirty="0">
                <a:solidFill>
                  <a:srgbClr val="C00000"/>
                </a:solidFill>
              </a:rPr>
              <a:t>, </a:t>
            </a:r>
            <a:r>
              <a:rPr lang="fr-FR" dirty="0">
                <a:solidFill>
                  <a:schemeClr val="tx1"/>
                </a:solidFill>
              </a:rPr>
              <a:t>en approfondissant un champ disciplinaire (en mathématiques par exemple), en entraînant les élèves aux examens et aux concours et en les aidant à conforter leur projet professionnel</a:t>
            </a:r>
            <a:r>
              <a:rPr lang="fr-FR" dirty="0" smtClean="0">
                <a:solidFill>
                  <a:schemeClr val="tx1"/>
                </a:solidFill>
              </a:rPr>
              <a:t>.</a:t>
            </a:r>
          </a:p>
          <a:p>
            <a:pPr>
              <a:defRPr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9400" y="5215817"/>
            <a:ext cx="8401050" cy="1101725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fr-FR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L’accompagnement personnalisé </a:t>
            </a:r>
            <a:r>
              <a:rPr lang="fr-F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doit </a:t>
            </a:r>
            <a:r>
              <a:rPr lang="fr-FR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prévoir des modules permettant aux élèves de </a:t>
            </a:r>
            <a:r>
              <a:rPr lang="fr-F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réfléchir </a:t>
            </a:r>
            <a:r>
              <a:rPr lang="fr-FR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à leur orientation : cette réflexion donne du sens aux </a:t>
            </a:r>
            <a:r>
              <a:rPr lang="fr-F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enseignements qu’ils suivent.</a:t>
            </a:r>
            <a:endParaRPr lang="fr-FR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949187-3C6E-6944-A158-47D2CC44F62B}" type="slidenum">
              <a:rPr lang="fr-FR" smtClean="0"/>
              <a:pPr>
                <a:defRPr/>
              </a:pPr>
              <a:t>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Académie de Versailles</a:t>
            </a:r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122043" y="198436"/>
            <a:ext cx="2658794" cy="783193"/>
          </a:xfrm>
          <a:prstGeom prst="roundRect">
            <a:avLst/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Axe 1 : Préparer les élèves de Bac Pro</a:t>
            </a:r>
            <a:endParaRPr lang="fr-FR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13"/>
          <p:cNvSpPr>
            <a:spLocks noChangeArrowheads="1"/>
          </p:cNvSpPr>
          <p:nvPr/>
        </p:nvSpPr>
        <p:spPr bwMode="auto">
          <a:xfrm rot="10800000" flipH="1" flipV="1">
            <a:off x="2780837" y="0"/>
            <a:ext cx="6165849" cy="137936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lIns="457200" tIns="91440" rIns="137160" bIns="0"/>
          <a:lstStyle/>
          <a:p>
            <a:pPr defTabSz="914400">
              <a:defRPr/>
            </a:pPr>
            <a:r>
              <a:rPr lang="fr-FR" sz="2400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ea typeface="Times New Roman" pitchFamily="-110" charset="0"/>
                <a:cs typeface="+mn-cs"/>
              </a:rPr>
              <a:t>Comment optimiser l’organisation de l’accompagnement personnalisé dans le cadre de la préparation à l’entrée en STS ?</a:t>
            </a:r>
            <a:endParaRPr lang="fr-FR" sz="2400" b="1" dirty="0">
              <a:solidFill>
                <a:schemeClr val="accent6">
                  <a:lumMod val="50000"/>
                </a:schemeClr>
              </a:solidFill>
              <a:latin typeface="+mn-lt"/>
              <a:ea typeface="Times New Roman" pitchFamily="-110" charset="0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79651" y="1490718"/>
            <a:ext cx="8401177" cy="427587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fr-FR" b="1" dirty="0" smtClean="0">
              <a:solidFill>
                <a:srgbClr val="800000"/>
              </a:solidFill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fr-FR" b="1" dirty="0" smtClean="0">
                <a:solidFill>
                  <a:srgbClr val="C00000"/>
                </a:solidFill>
              </a:rPr>
              <a:t>Une </a:t>
            </a:r>
            <a:r>
              <a:rPr lang="fr-FR" b="1" dirty="0">
                <a:solidFill>
                  <a:srgbClr val="C00000"/>
                </a:solidFill>
              </a:rPr>
              <a:t>organisation en « barrette » : </a:t>
            </a:r>
            <a:r>
              <a:rPr lang="fr-FR" dirty="0">
                <a:solidFill>
                  <a:schemeClr val="tx1"/>
                </a:solidFill>
              </a:rPr>
              <a:t>alignement de toutes les classes permettant de regrouper les différents élèves des différentes sections.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fr-FR" b="1" dirty="0">
              <a:solidFill>
                <a:schemeClr val="tx1"/>
              </a:solidFill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fr-FR" b="1" dirty="0">
                <a:solidFill>
                  <a:srgbClr val="C00000"/>
                </a:solidFill>
              </a:rPr>
              <a:t>Des horaires d’AP attractifs : </a:t>
            </a:r>
            <a:r>
              <a:rPr lang="fr-FR" dirty="0">
                <a:solidFill>
                  <a:schemeClr val="tx1"/>
                </a:solidFill>
              </a:rPr>
              <a:t>milieu de journée.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b="1" dirty="0">
              <a:solidFill>
                <a:schemeClr val="tx1"/>
              </a:solidFill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fr-FR" b="1" dirty="0">
                <a:solidFill>
                  <a:srgbClr val="C00000"/>
                </a:solidFill>
              </a:rPr>
              <a:t>Une sensibilisation par les professeurs de la filière professionnelle à la construction d’une réflexion sur l’orientation : </a:t>
            </a:r>
            <a:r>
              <a:rPr lang="fr-FR" dirty="0">
                <a:solidFill>
                  <a:schemeClr val="tx1"/>
                </a:solidFill>
              </a:rPr>
              <a:t>mise en place d’outils de suivi, de pratiques innovantes ( interviews, enquêtes métiers)</a:t>
            </a:r>
          </a:p>
          <a:p>
            <a:pPr marL="742950" lvl="1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fr-FR" dirty="0">
                <a:solidFill>
                  <a:schemeClr val="tx1"/>
                </a:solidFill>
              </a:rPr>
              <a:t>Des ressources disponibles sur EDUSCOL à exploiter :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 smtClean="0">
                <a:solidFill>
                  <a:srgbClr val="C00000"/>
                </a:solidFill>
              </a:rPr>
              <a:t>-   </a:t>
            </a:r>
            <a:r>
              <a:rPr lang="fr-FR" b="1" dirty="0">
                <a:solidFill>
                  <a:srgbClr val="C00000"/>
                </a:solidFill>
              </a:rPr>
              <a:t>La </a:t>
            </a:r>
            <a:r>
              <a:rPr lang="fr-FR" b="1" dirty="0" smtClean="0">
                <a:solidFill>
                  <a:srgbClr val="C00000"/>
                </a:solidFill>
              </a:rPr>
              <a:t>présence de professeurs de BTS est indispensable pour animer ces séances</a:t>
            </a:r>
          </a:p>
          <a:p>
            <a:pPr lvl="2" fontAlgn="auto">
              <a:spcBef>
                <a:spcPts val="0"/>
              </a:spcBef>
              <a:spcAft>
                <a:spcPts val="0"/>
              </a:spcAft>
              <a:defRPr/>
            </a:pPr>
            <a:endParaRPr lang="fr-FR" b="1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 smtClean="0">
                <a:solidFill>
                  <a:srgbClr val="C00000"/>
                </a:solidFill>
              </a:rPr>
              <a:t>- La mise en place de dispositifs administratifs permettant la présence de ces professeurs dans un autre établissement que le leur.</a:t>
            </a:r>
          </a:p>
          <a:p>
            <a:pPr marL="1200150" lvl="2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fr-FR" b="1" dirty="0">
              <a:solidFill>
                <a:srgbClr val="800000"/>
              </a:solidFill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fr-FR" b="1" dirty="0">
              <a:solidFill>
                <a:srgbClr val="8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9651" y="5739379"/>
            <a:ext cx="8401177" cy="67561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</a:rPr>
              <a:t>L’AP ne doit pas être une variable d’ajustement dans l’emploi du temps </a:t>
            </a:r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949187-3C6E-6944-A158-47D2CC44F62B}" type="slidenum">
              <a:rPr lang="fr-FR" smtClean="0"/>
              <a:pPr>
                <a:defRPr/>
              </a:pPr>
              <a:t>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Académie de Versailles</a:t>
            </a:r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122043" y="198436"/>
            <a:ext cx="2658794" cy="783193"/>
          </a:xfrm>
          <a:prstGeom prst="roundRect">
            <a:avLst/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Axe 1 : Préparer les élèves de Bac Pro</a:t>
            </a:r>
            <a:endParaRPr lang="fr-FR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13"/>
          <p:cNvSpPr>
            <a:spLocks noChangeArrowheads="1"/>
          </p:cNvSpPr>
          <p:nvPr/>
        </p:nvSpPr>
        <p:spPr bwMode="auto">
          <a:xfrm rot="10800000" flipH="1" flipV="1">
            <a:off x="2514599" y="184151"/>
            <a:ext cx="6629401" cy="1311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0" tIns="91440" rIns="137160" bIns="0"/>
          <a:lstStyle/>
          <a:p>
            <a:pPr defTabSz="914400">
              <a:defRPr/>
            </a:pPr>
            <a:r>
              <a:rPr lang="fr-FR" sz="2400" b="1" dirty="0">
                <a:solidFill>
                  <a:schemeClr val="accent6">
                    <a:lumMod val="50000"/>
                  </a:schemeClr>
                </a:solidFill>
                <a:latin typeface="+mn-lt"/>
                <a:ea typeface="Times New Roman" pitchFamily="-110" charset="0"/>
                <a:cs typeface="+mn-cs"/>
              </a:rPr>
              <a:t>O</a:t>
            </a:r>
            <a:r>
              <a:rPr lang="fr-FR" sz="2400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ea typeface="Times New Roman" pitchFamily="-110" charset="0"/>
                <a:cs typeface="+mn-cs"/>
              </a:rPr>
              <a:t>rganisation de mini-stage d’immersion en STS</a:t>
            </a:r>
            <a:endParaRPr lang="fr-FR" sz="2400" b="1" dirty="0">
              <a:solidFill>
                <a:schemeClr val="accent6">
                  <a:lumMod val="50000"/>
                </a:schemeClr>
              </a:solidFill>
              <a:latin typeface="+mn-lt"/>
              <a:ea typeface="Times New Roman" pitchFamily="-110" charset="0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4304" y="5519589"/>
            <a:ext cx="8558028" cy="871686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MINI STAGE  a pour vocation de faire vivre par les élèves l’expérience de l’enseignement supérieur</a:t>
            </a:r>
            <a:endParaRPr lang="fr-FR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4304" y="1055936"/>
            <a:ext cx="8557068" cy="4430466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 smtClean="0">
                <a:solidFill>
                  <a:srgbClr val="C00000"/>
                </a:solidFill>
              </a:rPr>
              <a:t>Intentions</a:t>
            </a:r>
            <a:r>
              <a:rPr lang="fr-FR" sz="2400" b="1" dirty="0" smtClean="0">
                <a:solidFill>
                  <a:schemeClr val="tx1"/>
                </a:solidFill>
              </a:rPr>
              <a:t>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000" b="1" dirty="0" smtClean="0">
              <a:solidFill>
                <a:schemeClr val="tx1"/>
              </a:solidFill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fr-FR" sz="2000" dirty="0" smtClean="0">
                <a:solidFill>
                  <a:schemeClr val="tx1"/>
                </a:solidFill>
              </a:rPr>
              <a:t>Privilégier </a:t>
            </a:r>
            <a:r>
              <a:rPr lang="fr-FR" sz="2000" b="1" dirty="0" smtClean="0">
                <a:solidFill>
                  <a:srgbClr val="C00000"/>
                </a:solidFill>
              </a:rPr>
              <a:t>L’EXPERIMENTATION</a:t>
            </a:r>
            <a:r>
              <a:rPr lang="fr-FR" sz="2000" dirty="0" smtClean="0">
                <a:solidFill>
                  <a:srgbClr val="C00000"/>
                </a:solidFill>
              </a:rPr>
              <a:t> et </a:t>
            </a:r>
            <a:r>
              <a:rPr lang="fr-FR" sz="2000" b="1" dirty="0" smtClean="0">
                <a:solidFill>
                  <a:srgbClr val="C00000"/>
                </a:solidFill>
              </a:rPr>
              <a:t>LE RETOUR D’EXPERIENCES </a:t>
            </a:r>
            <a:r>
              <a:rPr lang="fr-FR" sz="2000" dirty="0" smtClean="0">
                <a:solidFill>
                  <a:schemeClr val="tx1"/>
                </a:solidFill>
              </a:rPr>
              <a:t>des élèves désireux de poursuivre leurs études.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fr-FR" sz="2000" dirty="0" smtClean="0">
                <a:solidFill>
                  <a:schemeClr val="tx1"/>
                </a:solidFill>
              </a:rPr>
              <a:t>Aider les futurs étudiants à </a:t>
            </a:r>
            <a:r>
              <a:rPr lang="fr-FR" sz="2000" b="1" dirty="0" smtClean="0">
                <a:solidFill>
                  <a:srgbClr val="C00000"/>
                </a:solidFill>
              </a:rPr>
              <a:t>MESURER</a:t>
            </a:r>
            <a:r>
              <a:rPr lang="fr-FR" sz="2000" b="1" dirty="0" smtClean="0">
                <a:solidFill>
                  <a:schemeClr val="tx1"/>
                </a:solidFill>
              </a:rPr>
              <a:t> </a:t>
            </a:r>
            <a:r>
              <a:rPr lang="fr-FR" sz="2000" dirty="0" smtClean="0">
                <a:solidFill>
                  <a:schemeClr val="tx1"/>
                </a:solidFill>
              </a:rPr>
              <a:t>l’écart à combler ou pas : en terme de compétences, connaissances, attitude face aux exigences du BTS.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fr-FR" sz="2000" dirty="0" smtClean="0">
                <a:solidFill>
                  <a:schemeClr val="tx1"/>
                </a:solidFill>
              </a:rPr>
              <a:t>Faire repérer </a:t>
            </a:r>
            <a:r>
              <a:rPr lang="fr-FR" sz="2000" b="1" dirty="0" smtClean="0">
                <a:solidFill>
                  <a:srgbClr val="C00000"/>
                </a:solidFill>
              </a:rPr>
              <a:t>LES AXES DE PROGRESSION</a:t>
            </a:r>
            <a:r>
              <a:rPr lang="fr-FR" sz="2000" dirty="0" smtClean="0">
                <a:solidFill>
                  <a:srgbClr val="C00000"/>
                </a:solidFill>
              </a:rPr>
              <a:t> </a:t>
            </a:r>
            <a:r>
              <a:rPr lang="fr-FR" sz="2000" dirty="0" smtClean="0">
                <a:solidFill>
                  <a:schemeClr val="tx1"/>
                </a:solidFill>
              </a:rPr>
              <a:t>individuels.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fr-FR" sz="2000" dirty="0">
              <a:solidFill>
                <a:srgbClr val="C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 smtClean="0">
                <a:solidFill>
                  <a:srgbClr val="C00000"/>
                </a:solidFill>
              </a:rPr>
              <a:t>Conditions d’organisation préalable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000" b="1" dirty="0">
              <a:solidFill>
                <a:schemeClr val="tx1"/>
              </a:solidFill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fr-FR" sz="2000" dirty="0" smtClean="0">
                <a:solidFill>
                  <a:schemeClr val="tx1"/>
                </a:solidFill>
              </a:rPr>
              <a:t>Choix des modalités d’organisation  : école ouverte, journées banalisées,..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fr-FR" sz="2000" dirty="0" smtClean="0">
                <a:solidFill>
                  <a:schemeClr val="tx1"/>
                </a:solidFill>
              </a:rPr>
              <a:t>Mise en place de conventions entre établissements pour « couvrir » les élèves en déplacement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949187-3C6E-6944-A158-47D2CC44F62B}" type="slidenum">
              <a:rPr lang="fr-FR" smtClean="0"/>
              <a:pPr>
                <a:defRPr/>
              </a:pPr>
              <a:t>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Académie de Versailles</a:t>
            </a:r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122043" y="198436"/>
            <a:ext cx="2658794" cy="783193"/>
          </a:xfrm>
          <a:prstGeom prst="roundRect">
            <a:avLst/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Axe 1 : Préparer les élèves de </a:t>
            </a:r>
            <a:r>
              <a:rPr lang="fr-F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Bac </a:t>
            </a:r>
            <a:r>
              <a:rPr lang="fr-F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</a:t>
            </a:r>
            <a:endParaRPr lang="fr-FR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01142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171450" y="2038352"/>
            <a:ext cx="8672513" cy="1495426"/>
          </a:xfrm>
          <a:prstGeom prst="round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800" b="1" dirty="0" smtClean="0">
              <a:ln w="1905"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fr-FR" sz="2800" b="1" dirty="0">
              <a:ln w="1905"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fr-FR" sz="4000" b="1" dirty="0" smtClean="0">
                <a:ln w="1905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Axe 2 : Accueillir les élèves en STS</a:t>
            </a:r>
          </a:p>
          <a:p>
            <a:pPr algn="ctr"/>
            <a:r>
              <a:rPr lang="fr-FR" sz="2800" b="1" dirty="0" smtClean="0">
                <a:ln w="1905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514350" indent="-514350" algn="ctr">
              <a:buAutoNum type="arabicPeriod"/>
            </a:pPr>
            <a:endParaRPr lang="fr-FR" sz="2800" b="1" dirty="0" smtClean="0">
              <a:ln w="1905"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00928B-A9B1-2C40-AEC7-DEE20BDA21AC}" type="slidenum">
              <a:rPr lang="fr-FR" smtClean="0"/>
              <a:pPr>
                <a:defRPr/>
              </a:pPr>
              <a:t>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Académie de Versailles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9314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Académie de Versailles</a:t>
            </a:r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5699A4-CC6D-374D-A07E-E65928627A39}" type="slidenum">
              <a:rPr lang="fr-FR" smtClean="0"/>
              <a:pPr>
                <a:defRPr/>
              </a:pPr>
              <a:t>15</a:t>
            </a:fld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493069" y="1337856"/>
            <a:ext cx="7117406" cy="523220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r>
              <a:rPr lang="fr-FR" sz="2800" b="1" dirty="0" smtClean="0">
                <a:latin typeface="+mn-lt"/>
              </a:rPr>
              <a:t>Organiser une intégration favorisant la réussite</a:t>
            </a:r>
          </a:p>
        </p:txBody>
      </p:sp>
      <p:sp>
        <p:nvSpPr>
          <p:cNvPr id="5" name="Pentagone 4"/>
          <p:cNvSpPr/>
          <p:nvPr/>
        </p:nvSpPr>
        <p:spPr>
          <a:xfrm flipH="1">
            <a:off x="2514600" y="38894"/>
            <a:ext cx="6192688" cy="1008112"/>
          </a:xfrm>
          <a:prstGeom prst="homePlate">
            <a:avLst>
              <a:gd name="adj" fmla="val 23545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i="1" dirty="0" smtClean="0">
                <a:solidFill>
                  <a:srgbClr val="C00000"/>
                </a:solidFill>
              </a:rPr>
              <a:t>Accueillir, encadrer, mettre en confiance, accompagner, adapter la stratégie pédagogique</a:t>
            </a:r>
            <a:endParaRPr lang="fr-FR" sz="2000" b="1" i="1" dirty="0">
              <a:solidFill>
                <a:srgbClr val="C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92560" y="2060848"/>
            <a:ext cx="780854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fr-FR" sz="2000" b="1" dirty="0">
                <a:latin typeface="+mn-lt"/>
              </a:rPr>
              <a:t>Accueil, encadrement, soutien</a:t>
            </a:r>
            <a:r>
              <a:rPr lang="fr-FR" sz="2000" dirty="0">
                <a:latin typeface="+mn-lt"/>
              </a:rPr>
              <a:t>, présentation du dispositif prévu et du rôle et comportement attendus de l’étudiant.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fr-FR" sz="2000" b="1" dirty="0">
                <a:latin typeface="+mn-lt"/>
              </a:rPr>
              <a:t>Identification des besoins collectifs et individuels </a:t>
            </a:r>
            <a:r>
              <a:rPr lang="fr-FR" sz="2000" dirty="0">
                <a:latin typeface="+mn-lt"/>
              </a:rPr>
              <a:t>en EG et EP.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fr-FR" sz="2000" dirty="0">
                <a:latin typeface="+mn-lt"/>
              </a:rPr>
              <a:t>Mise en place de groupes de travail, de soutiens.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fr-FR" sz="2000" dirty="0">
                <a:latin typeface="+mn-lt"/>
              </a:rPr>
              <a:t>Mise en place </a:t>
            </a:r>
            <a:r>
              <a:rPr lang="fr-FR" sz="2000" b="1" dirty="0">
                <a:latin typeface="+mn-lt"/>
              </a:rPr>
              <a:t>de professeurs référents, précepteurs, aides aux devoirs</a:t>
            </a:r>
            <a:r>
              <a:rPr lang="fr-FR" sz="2000" dirty="0">
                <a:latin typeface="+mn-lt"/>
              </a:rPr>
              <a:t>, suivis des progrès, soutien psychologique.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fr-FR" sz="2000" b="1" dirty="0">
                <a:latin typeface="+mn-lt"/>
              </a:rPr>
              <a:t>Organisation des apprentissages par </a:t>
            </a:r>
            <a:r>
              <a:rPr lang="fr-FR" sz="2000" b="1" dirty="0" smtClean="0">
                <a:latin typeface="+mn-lt"/>
              </a:rPr>
              <a:t>mixité </a:t>
            </a:r>
            <a:r>
              <a:rPr lang="fr-FR" sz="2000" b="1" dirty="0">
                <a:latin typeface="+mn-lt"/>
              </a:rPr>
              <a:t>des publics </a:t>
            </a:r>
            <a:r>
              <a:rPr lang="fr-FR" sz="2000" dirty="0">
                <a:latin typeface="+mn-lt"/>
              </a:rPr>
              <a:t>(Bac </a:t>
            </a:r>
            <a:r>
              <a:rPr lang="fr-FR" sz="2000" dirty="0" smtClean="0">
                <a:latin typeface="+mn-lt"/>
              </a:rPr>
              <a:t>technologique </a:t>
            </a:r>
            <a:r>
              <a:rPr lang="fr-FR" sz="2000" dirty="0">
                <a:latin typeface="+mn-lt"/>
              </a:rPr>
              <a:t>et Bac Pro)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fr-FR" sz="2000" b="1" dirty="0" smtClean="0">
                <a:latin typeface="+mn-lt"/>
              </a:rPr>
              <a:t>Prise </a:t>
            </a:r>
            <a:r>
              <a:rPr lang="fr-FR" sz="2000" b="1" dirty="0">
                <a:latin typeface="+mn-lt"/>
              </a:rPr>
              <a:t>en compte dans les enseignements, </a:t>
            </a:r>
            <a:r>
              <a:rPr lang="fr-FR" sz="2000" b="1" dirty="0" smtClean="0">
                <a:latin typeface="+mn-lt"/>
              </a:rPr>
              <a:t> de l’expérience </a:t>
            </a:r>
            <a:r>
              <a:rPr lang="fr-FR" sz="2000" b="1" dirty="0">
                <a:latin typeface="+mn-lt"/>
              </a:rPr>
              <a:t>des PFMP </a:t>
            </a:r>
            <a:r>
              <a:rPr lang="fr-FR" sz="2000" dirty="0">
                <a:latin typeface="+mn-lt"/>
              </a:rPr>
              <a:t>des élèves de Bac Pro (connaissance du monde de l’entreprise, rédaction et soutenance du rapport de stage, voir </a:t>
            </a:r>
            <a:r>
              <a:rPr lang="fr-FR" sz="2000" dirty="0" smtClean="0">
                <a:latin typeface="+mn-lt"/>
              </a:rPr>
              <a:t>dispense ou réduction </a:t>
            </a:r>
            <a:r>
              <a:rPr lang="fr-FR" sz="2000" dirty="0">
                <a:latin typeface="+mn-lt"/>
              </a:rPr>
              <a:t>du stage </a:t>
            </a:r>
            <a:r>
              <a:rPr lang="fr-FR" sz="2000" dirty="0" smtClean="0">
                <a:latin typeface="+mn-lt"/>
              </a:rPr>
              <a:t>en entreprise </a:t>
            </a:r>
            <a:r>
              <a:rPr lang="fr-FR" sz="2000" dirty="0">
                <a:latin typeface="+mn-lt"/>
              </a:rPr>
              <a:t>de 1ere année)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0" y="38894"/>
            <a:ext cx="2514600" cy="1021556"/>
          </a:xfrm>
          <a:prstGeom prst="roundRect">
            <a:avLst/>
          </a:prstGeom>
          <a:solidFill>
            <a:schemeClr val="accent3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Axe 2 : Accueillir les élèves de Bac Pro en STS</a:t>
            </a:r>
            <a:endParaRPr lang="fr-F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92416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Académie de Versailles</a:t>
            </a:r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5699A4-CC6D-374D-A07E-E65928627A39}" type="slidenum">
              <a:rPr lang="fr-FR" smtClean="0"/>
              <a:pPr>
                <a:defRPr/>
              </a:pPr>
              <a:t>16</a:t>
            </a:fld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509836" y="1572791"/>
            <a:ext cx="817696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 algn="just"/>
            <a:r>
              <a:rPr lang="fr-FR" sz="2800" b="1" dirty="0">
                <a:latin typeface="+mn-lt"/>
              </a:rPr>
              <a:t>Donner du sens aux enseignements </a:t>
            </a:r>
            <a:endParaRPr lang="fr-FR" sz="2800" b="1" dirty="0" smtClean="0">
              <a:latin typeface="+mn-lt"/>
            </a:endParaRPr>
          </a:p>
          <a:p>
            <a:pPr lvl="1" indent="-457200" algn="just"/>
            <a:endParaRPr lang="fr-FR" sz="2800" b="1" dirty="0">
              <a:latin typeface="+mn-lt"/>
            </a:endParaRP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fr-FR" sz="2000" b="1" dirty="0" smtClean="0">
                <a:latin typeface="+mn-lt"/>
              </a:rPr>
              <a:t>Expliciter les </a:t>
            </a:r>
            <a:r>
              <a:rPr lang="fr-FR" sz="2000" b="1" dirty="0">
                <a:latin typeface="+mn-lt"/>
              </a:rPr>
              <a:t>compétences professionnelles </a:t>
            </a:r>
            <a:r>
              <a:rPr lang="fr-FR" sz="2000" dirty="0">
                <a:latin typeface="+mn-lt"/>
              </a:rPr>
              <a:t>attendues dans le </a:t>
            </a:r>
            <a:r>
              <a:rPr lang="fr-FR" sz="2000" dirty="0" smtClean="0">
                <a:latin typeface="+mn-lt"/>
              </a:rPr>
              <a:t>référentiel. </a:t>
            </a:r>
            <a:endParaRPr lang="fr-FR" sz="2000" dirty="0">
              <a:latin typeface="+mn-lt"/>
            </a:endParaRP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fr-FR" sz="2000" b="1" dirty="0">
                <a:latin typeface="+mn-lt"/>
              </a:rPr>
              <a:t>Mettre en évidence </a:t>
            </a:r>
            <a:r>
              <a:rPr lang="fr-FR" sz="2000" dirty="0" smtClean="0">
                <a:latin typeface="+mn-lt"/>
              </a:rPr>
              <a:t>l’autonomie, les responsabilités, l’intérêt du métier </a:t>
            </a:r>
            <a:r>
              <a:rPr lang="fr-FR" sz="2000" dirty="0">
                <a:latin typeface="+mn-lt"/>
              </a:rPr>
              <a:t>du </a:t>
            </a:r>
            <a:r>
              <a:rPr lang="fr-FR" sz="2000" dirty="0" smtClean="0">
                <a:latin typeface="+mn-lt"/>
              </a:rPr>
              <a:t>titulaire du BTS. 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fr-FR" sz="2000" b="1" dirty="0" smtClean="0">
                <a:latin typeface="+mn-lt"/>
              </a:rPr>
              <a:t>Introduire les </a:t>
            </a:r>
            <a:r>
              <a:rPr lang="fr-FR" sz="2000" b="1" dirty="0">
                <a:latin typeface="+mn-lt"/>
              </a:rPr>
              <a:t>séquences </a:t>
            </a:r>
            <a:r>
              <a:rPr lang="fr-FR" sz="2000" b="1" dirty="0" smtClean="0">
                <a:latin typeface="+mn-lt"/>
              </a:rPr>
              <a:t>pédagogiques </a:t>
            </a:r>
            <a:r>
              <a:rPr lang="fr-FR" sz="2000" dirty="0" smtClean="0">
                <a:latin typeface="+mn-lt"/>
              </a:rPr>
              <a:t>en lien avec le métier</a:t>
            </a:r>
            <a:r>
              <a:rPr lang="fr-FR" sz="2000" dirty="0">
                <a:latin typeface="+mn-lt"/>
              </a:rPr>
              <a:t>, faciliter la compréhension des situations proposées.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fr-FR" sz="2000" b="1" dirty="0">
                <a:latin typeface="+mn-lt"/>
              </a:rPr>
              <a:t>Aider les étudiants </a:t>
            </a:r>
            <a:r>
              <a:rPr lang="fr-FR" sz="2000" dirty="0">
                <a:latin typeface="+mn-lt"/>
              </a:rPr>
              <a:t>à se considérer comme de futurs </a:t>
            </a:r>
            <a:r>
              <a:rPr lang="fr-FR" sz="2000" dirty="0" smtClean="0">
                <a:latin typeface="+mn-lt"/>
              </a:rPr>
              <a:t>professionnels.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fr-FR" sz="2000" b="1" dirty="0" smtClean="0">
                <a:latin typeface="+mn-lt"/>
              </a:rPr>
              <a:t>Mettre </a:t>
            </a:r>
            <a:r>
              <a:rPr lang="fr-FR" sz="2000" b="1" dirty="0">
                <a:latin typeface="+mn-lt"/>
              </a:rPr>
              <a:t>en place une approche interdisciplinaire </a:t>
            </a:r>
            <a:r>
              <a:rPr lang="fr-FR" sz="2000" dirty="0" smtClean="0">
                <a:latin typeface="+mn-lt"/>
              </a:rPr>
              <a:t>(EG/ EP) des activités de formation.</a:t>
            </a:r>
            <a:endParaRPr lang="fr-FR" sz="2000" dirty="0">
              <a:latin typeface="+mn-lt"/>
            </a:endParaRPr>
          </a:p>
        </p:txBody>
      </p:sp>
      <p:sp>
        <p:nvSpPr>
          <p:cNvPr id="5" name="Pentagone 4"/>
          <p:cNvSpPr/>
          <p:nvPr/>
        </p:nvSpPr>
        <p:spPr>
          <a:xfrm flipH="1">
            <a:off x="2514600" y="38894"/>
            <a:ext cx="6192688" cy="1008112"/>
          </a:xfrm>
          <a:prstGeom prst="homePlate">
            <a:avLst>
              <a:gd name="adj" fmla="val 23545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i="1" dirty="0" smtClean="0">
                <a:solidFill>
                  <a:srgbClr val="C00000"/>
                </a:solidFill>
              </a:rPr>
              <a:t>Accueillir, encadrer, mettre en confiance, accompagner, adapter la stratégie pédagogique</a:t>
            </a:r>
            <a:endParaRPr lang="fr-FR" sz="2000" b="1" i="1" dirty="0">
              <a:solidFill>
                <a:srgbClr val="C0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604317" y="5222726"/>
            <a:ext cx="7920880" cy="70788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Tout faire pour que l’élèves de Bac Pro surmonte sa difficulté d’adaptation à la formation et pour qu’il persiste dans son effort.</a:t>
            </a:r>
            <a:endParaRPr lang="fr-FR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0" y="38894"/>
            <a:ext cx="2514600" cy="1021556"/>
          </a:xfrm>
          <a:prstGeom prst="roundRect">
            <a:avLst/>
          </a:prstGeom>
          <a:solidFill>
            <a:schemeClr val="accent3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Axe 2 : Accueillir les élèves de Bac Pro en STS</a:t>
            </a:r>
            <a:endParaRPr lang="fr-F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00725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Académie de Versailles</a:t>
            </a:r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5699A4-CC6D-374D-A07E-E65928627A39}" type="slidenum">
              <a:rPr lang="fr-FR" smtClean="0"/>
              <a:pPr>
                <a:defRPr/>
              </a:pPr>
              <a:t>17</a:t>
            </a:fld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249610" y="1053515"/>
            <a:ext cx="864096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dirty="0">
                <a:latin typeface="+mn-lt"/>
              </a:rPr>
              <a:t> </a:t>
            </a:r>
            <a:r>
              <a:rPr lang="fr-FR" sz="2800" b="1" dirty="0" smtClean="0">
                <a:latin typeface="+mn-lt"/>
              </a:rPr>
              <a:t>Mettre </a:t>
            </a:r>
            <a:r>
              <a:rPr lang="fr-FR" sz="2800" b="1" dirty="0">
                <a:latin typeface="+mn-lt"/>
              </a:rPr>
              <a:t>en confiance – </a:t>
            </a:r>
            <a:r>
              <a:rPr lang="fr-FR" sz="2800" b="1" dirty="0" smtClean="0">
                <a:latin typeface="+mn-lt"/>
              </a:rPr>
              <a:t>accompagner les étudiants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fr-FR" sz="2000" b="1" dirty="0">
                <a:latin typeface="+mn-lt"/>
              </a:rPr>
              <a:t>Privilégier des temps de travail individuels</a:t>
            </a:r>
            <a:r>
              <a:rPr lang="fr-FR" sz="2000" dirty="0">
                <a:latin typeface="+mn-lt"/>
              </a:rPr>
              <a:t> pour inciter tous les étudiants à lire un sujet, à démarrer un problème, à élaborer une stratégie à mettre en œuvre pour résoudre un problème, à prendre confiance et conscience de leurs possibilités et de leur connaissances</a:t>
            </a:r>
            <a:r>
              <a:rPr lang="fr-FR" sz="2000" b="1" dirty="0">
                <a:latin typeface="+mn-lt"/>
              </a:rPr>
              <a:t>.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fr-FR" sz="2000" b="1" dirty="0">
                <a:latin typeface="+mn-lt"/>
              </a:rPr>
              <a:t>Mettre en place des </a:t>
            </a:r>
            <a:r>
              <a:rPr lang="fr-FR" sz="2000" b="1" dirty="0" smtClean="0">
                <a:latin typeface="+mn-lt"/>
              </a:rPr>
              <a:t>activités progressives </a:t>
            </a:r>
            <a:r>
              <a:rPr lang="fr-FR" sz="2000" dirty="0" smtClean="0">
                <a:latin typeface="+mn-lt"/>
              </a:rPr>
              <a:t>en difficulté avec </a:t>
            </a:r>
            <a:r>
              <a:rPr lang="fr-FR" sz="2000" dirty="0">
                <a:latin typeface="+mn-lt"/>
              </a:rPr>
              <a:t>des activités obligatoires et d’autres optionnelles en </a:t>
            </a:r>
            <a:r>
              <a:rPr lang="fr-FR" sz="2000" dirty="0" smtClean="0">
                <a:latin typeface="+mn-lt"/>
              </a:rPr>
              <a:t>augmentant </a:t>
            </a:r>
            <a:r>
              <a:rPr lang="fr-FR" sz="2000" dirty="0">
                <a:latin typeface="+mn-lt"/>
              </a:rPr>
              <a:t>progressivement le niveau minimal à atteindre.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fr-FR" sz="2000" dirty="0">
                <a:latin typeface="+mn-lt"/>
              </a:rPr>
              <a:t>Remettre les documents de travail par étapes pour </a:t>
            </a:r>
            <a:r>
              <a:rPr lang="fr-FR" sz="2000" b="1" dirty="0">
                <a:latin typeface="+mn-lt"/>
              </a:rPr>
              <a:t>éviter </a:t>
            </a:r>
            <a:r>
              <a:rPr lang="fr-FR" sz="2000" b="1" dirty="0" smtClean="0">
                <a:latin typeface="+mn-lt"/>
              </a:rPr>
              <a:t>le découragement</a:t>
            </a:r>
            <a:r>
              <a:rPr lang="fr-FR" sz="2000" dirty="0" smtClean="0">
                <a:latin typeface="+mn-lt"/>
              </a:rPr>
              <a:t>. </a:t>
            </a:r>
            <a:r>
              <a:rPr lang="fr-FR" sz="2000" dirty="0">
                <a:latin typeface="+mn-lt"/>
              </a:rPr>
              <a:t>Dans un deuxième temps, leur apprendre à définir ce qu’ils recherchent afin de le trouver plus rapidement. 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fr-FR" sz="2000" dirty="0">
                <a:latin typeface="+mn-lt"/>
              </a:rPr>
              <a:t>Commencer l’année sur les parties du programme ne demandant pas de pré </a:t>
            </a:r>
            <a:r>
              <a:rPr lang="fr-FR" sz="2000" b="1" dirty="0">
                <a:latin typeface="+mn-lt"/>
              </a:rPr>
              <a:t>requis de manière à démarrer en situation de réussite plutôt que d'échec.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fr-FR" sz="2000" b="1" dirty="0">
                <a:latin typeface="+mn-lt"/>
              </a:rPr>
              <a:t>Mettre en œuvre des recherches documentaires </a:t>
            </a:r>
            <a:r>
              <a:rPr lang="fr-FR" sz="2000" dirty="0">
                <a:latin typeface="+mn-lt"/>
              </a:rPr>
              <a:t>sur Internet encadrées par le professeur sur une partie restreinte du programme (</a:t>
            </a:r>
            <a:r>
              <a:rPr lang="fr-FR" sz="2000" dirty="0" smtClean="0">
                <a:latin typeface="+mn-lt"/>
              </a:rPr>
              <a:t>développer l’esprit </a:t>
            </a:r>
            <a:r>
              <a:rPr lang="fr-FR" sz="2000" dirty="0">
                <a:latin typeface="+mn-lt"/>
              </a:rPr>
              <a:t>de synthèse)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fr-FR" sz="2000" b="1" dirty="0">
                <a:latin typeface="+mn-lt"/>
              </a:rPr>
              <a:t>Favoriser la prise de parole </a:t>
            </a:r>
            <a:r>
              <a:rPr lang="fr-FR" sz="2000" dirty="0" smtClean="0">
                <a:latin typeface="+mn-lt"/>
              </a:rPr>
              <a:t>(</a:t>
            </a:r>
            <a:r>
              <a:rPr lang="fr-FR" sz="2000" dirty="0">
                <a:latin typeface="+mn-lt"/>
              </a:rPr>
              <a:t>restitutions, corrections</a:t>
            </a:r>
            <a:r>
              <a:rPr lang="fr-FR" sz="2000" dirty="0" smtClean="0">
                <a:latin typeface="+mn-lt"/>
              </a:rPr>
              <a:t>…) y comprise en anglais.</a:t>
            </a:r>
            <a:endParaRPr lang="fr-FR" sz="2000" dirty="0">
              <a:latin typeface="+mn-lt"/>
            </a:endParaRPr>
          </a:p>
        </p:txBody>
      </p:sp>
      <p:sp>
        <p:nvSpPr>
          <p:cNvPr id="5" name="Pentagone 4"/>
          <p:cNvSpPr/>
          <p:nvPr/>
        </p:nvSpPr>
        <p:spPr>
          <a:xfrm flipH="1">
            <a:off x="2514600" y="38894"/>
            <a:ext cx="6192688" cy="1008112"/>
          </a:xfrm>
          <a:prstGeom prst="homePlate">
            <a:avLst>
              <a:gd name="adj" fmla="val 23545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i="1" dirty="0" smtClean="0">
                <a:solidFill>
                  <a:srgbClr val="C00000"/>
                </a:solidFill>
              </a:rPr>
              <a:t>Accueillir, encadrer, mettre en confiance, accompagner, adapter la stratégie pédagogique</a:t>
            </a:r>
            <a:endParaRPr lang="fr-FR" sz="2000" b="1" i="1" dirty="0">
              <a:solidFill>
                <a:srgbClr val="C0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38894"/>
            <a:ext cx="2514600" cy="1021556"/>
          </a:xfrm>
          <a:prstGeom prst="roundRect">
            <a:avLst/>
          </a:prstGeom>
          <a:solidFill>
            <a:schemeClr val="accent3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Axe 2 : Accueillir les élèves de Bac Pro en STS</a:t>
            </a:r>
            <a:endParaRPr lang="fr-F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76387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171449" y="2409825"/>
            <a:ext cx="8672513" cy="1485900"/>
          </a:xfrm>
          <a:prstGeom prst="roundRect">
            <a:avLst/>
          </a:prstGeom>
          <a:gradFill flip="none" rotWithShape="1">
            <a:gsLst>
              <a:gs pos="0">
                <a:schemeClr val="accent4">
                  <a:shade val="30000"/>
                  <a:satMod val="115000"/>
                </a:schemeClr>
              </a:gs>
              <a:gs pos="50000">
                <a:schemeClr val="accent4">
                  <a:shade val="67500"/>
                  <a:satMod val="115000"/>
                </a:schemeClr>
              </a:gs>
              <a:gs pos="100000">
                <a:schemeClr val="accent4"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 smtClean="0">
                <a:ln w="1905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Axe 3 : Accompagner les étudiants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00928B-A9B1-2C40-AEC7-DEE20BDA21AC}" type="slidenum">
              <a:rPr lang="fr-FR" smtClean="0"/>
              <a:pPr>
                <a:defRPr/>
              </a:pPr>
              <a:t>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Académie de Versailles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200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Académie de Versailles</a:t>
            </a:r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5699A4-CC6D-374D-A07E-E65928627A39}" type="slidenum">
              <a:rPr lang="fr-FR" smtClean="0"/>
              <a:pPr>
                <a:defRPr/>
              </a:pPr>
              <a:t>19</a:t>
            </a:fld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421060" y="1517551"/>
            <a:ext cx="8568952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sz="2800" b="1" dirty="0" smtClean="0">
                <a:latin typeface="+mn-lt"/>
              </a:rPr>
              <a:t>Adapter la stratégie pédagogique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fr-FR" dirty="0" smtClean="0">
                <a:latin typeface="+mn-lt"/>
              </a:rPr>
              <a:t>Mettre en place des </a:t>
            </a:r>
            <a:r>
              <a:rPr lang="fr-FR" dirty="0">
                <a:latin typeface="+mn-lt"/>
              </a:rPr>
              <a:t>moments très fréquents de structuration </a:t>
            </a:r>
            <a:r>
              <a:rPr lang="fr-FR" dirty="0" smtClean="0">
                <a:latin typeface="+mn-lt"/>
              </a:rPr>
              <a:t>des connaissances, des rappels (synthèses</a:t>
            </a:r>
            <a:r>
              <a:rPr lang="fr-FR" dirty="0">
                <a:latin typeface="+mn-lt"/>
              </a:rPr>
              <a:t>).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fr-FR" dirty="0">
                <a:latin typeface="+mn-lt"/>
              </a:rPr>
              <a:t>Evaluer rapidement et fréquemment.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fr-FR" dirty="0" smtClean="0">
                <a:latin typeface="+mn-lt"/>
              </a:rPr>
              <a:t>Proposer </a:t>
            </a:r>
            <a:r>
              <a:rPr lang="fr-FR" dirty="0">
                <a:latin typeface="+mn-lt"/>
              </a:rPr>
              <a:t>des vitesses d’apprentissage différentes.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fr-FR" dirty="0">
                <a:latin typeface="+mn-lt"/>
              </a:rPr>
              <a:t>Proposer des activités diversifiées </a:t>
            </a:r>
            <a:r>
              <a:rPr lang="fr-FR" dirty="0" smtClean="0">
                <a:latin typeface="+mn-lt"/>
              </a:rPr>
              <a:t>: Rôle </a:t>
            </a:r>
            <a:r>
              <a:rPr lang="fr-FR" dirty="0">
                <a:latin typeface="+mn-lt"/>
              </a:rPr>
              <a:t>à </a:t>
            </a:r>
            <a:r>
              <a:rPr lang="fr-FR" dirty="0" smtClean="0">
                <a:latin typeface="+mn-lt"/>
              </a:rPr>
              <a:t>jouer, </a:t>
            </a:r>
            <a:r>
              <a:rPr lang="fr-FR" dirty="0">
                <a:latin typeface="+mn-lt"/>
              </a:rPr>
              <a:t>situations d’apprentissage </a:t>
            </a:r>
            <a:r>
              <a:rPr lang="fr-FR" dirty="0" smtClean="0">
                <a:latin typeface="+mn-lt"/>
              </a:rPr>
              <a:t>individuelles/collectives, degré </a:t>
            </a:r>
            <a:r>
              <a:rPr lang="fr-FR" dirty="0">
                <a:latin typeface="+mn-lt"/>
              </a:rPr>
              <a:t>de </a:t>
            </a:r>
            <a:r>
              <a:rPr lang="fr-FR" dirty="0" smtClean="0">
                <a:latin typeface="+mn-lt"/>
              </a:rPr>
              <a:t>guidance, formes d’évaluation, contenus, mise en relation le plus souvent possible avec les disciplines de l’EG.</a:t>
            </a:r>
            <a:endParaRPr lang="fr-FR" dirty="0">
              <a:latin typeface="+mn-lt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604317" y="4365476"/>
            <a:ext cx="7920880" cy="707886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Tout faire pour que l’élèves de Bac Pro surmonte sa difficulté d’adaptation à la formation et pour qu’il persiste dans son effort.</a:t>
            </a:r>
            <a:endParaRPr lang="fr-FR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61566"/>
            <a:ext cx="2514600" cy="1021556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Axe 3 : Accompagner les étudiants</a:t>
            </a:r>
            <a:endParaRPr lang="fr-F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Pentagone 7"/>
          <p:cNvSpPr/>
          <p:nvPr/>
        </p:nvSpPr>
        <p:spPr>
          <a:xfrm flipH="1">
            <a:off x="2514600" y="75010"/>
            <a:ext cx="5760640" cy="1008112"/>
          </a:xfrm>
          <a:prstGeom prst="homePlate">
            <a:avLst>
              <a:gd name="adj" fmla="val 21025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fr-FR" sz="2000" b="1" i="1" dirty="0" smtClean="0">
                <a:solidFill>
                  <a:srgbClr val="C00000"/>
                </a:solidFill>
              </a:rPr>
              <a:t>Enrichir les connaissances et les compétences en réponse aux exigences du BTS</a:t>
            </a:r>
            <a:endParaRPr lang="fr-FR" sz="20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2937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13"/>
          <p:cNvSpPr>
            <a:spLocks noChangeArrowheads="1"/>
          </p:cNvSpPr>
          <p:nvPr/>
        </p:nvSpPr>
        <p:spPr bwMode="auto">
          <a:xfrm rot="10800000" flipH="1" flipV="1">
            <a:off x="0" y="0"/>
            <a:ext cx="9144000" cy="150495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lIns="457200" tIns="91440" rIns="137160" bIns="0"/>
          <a:lstStyle/>
          <a:p>
            <a:pPr algn="ctr"/>
            <a:r>
              <a:rPr lang="fr-FR" sz="2800" b="1" dirty="0">
                <a:ln w="1905"/>
                <a:solidFill>
                  <a:schemeClr val="accent6">
                    <a:lumMod val="50000"/>
                  </a:schemeClr>
                </a:solidFill>
              </a:rPr>
              <a:t>Mettre en place des conditions de réussite </a:t>
            </a:r>
          </a:p>
          <a:p>
            <a:pPr algn="ctr"/>
            <a:r>
              <a:rPr lang="fr-FR" sz="2800" b="1" dirty="0">
                <a:ln w="1905"/>
                <a:solidFill>
                  <a:schemeClr val="accent6">
                    <a:lumMod val="50000"/>
                  </a:schemeClr>
                </a:solidFill>
              </a:rPr>
              <a:t>des bacheliers professionnels poursuivant leurs études en STS</a:t>
            </a:r>
            <a:endParaRPr lang="fr-FR" sz="2800" b="1" dirty="0">
              <a:ln w="1905"/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4340" name="Zone de texte 2"/>
          <p:cNvSpPr txBox="1">
            <a:spLocks noChangeArrowheads="1"/>
          </p:cNvSpPr>
          <p:nvPr/>
        </p:nvSpPr>
        <p:spPr bwMode="auto">
          <a:xfrm>
            <a:off x="562610" y="1982600"/>
            <a:ext cx="8018780" cy="428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914400" eaLnBrk="1" hangingPunct="1"/>
            <a:endParaRPr lang="fr-FR" b="1" dirty="0" smtClean="0">
              <a:solidFill>
                <a:srgbClr val="984806"/>
              </a:solidFill>
              <a:latin typeface="Calibri" charset="0"/>
              <a:cs typeface="Times New Roman" charset="0"/>
            </a:endParaRPr>
          </a:p>
          <a:p>
            <a:pPr algn="ctr" defTabSz="914400" eaLnBrk="1" hangingPunct="1"/>
            <a:r>
              <a:rPr lang="fr-FR" sz="3200" b="1" dirty="0" smtClean="0">
                <a:latin typeface="Calibri" charset="0"/>
                <a:cs typeface="Times New Roman" charset="0"/>
              </a:rPr>
              <a:t>Sommaire</a:t>
            </a:r>
          </a:p>
          <a:p>
            <a:pPr defTabSz="914400" eaLnBrk="1" hangingPunct="1"/>
            <a:endParaRPr lang="fr-FR" b="1" dirty="0" smtClean="0">
              <a:latin typeface="Calibri" charset="0"/>
              <a:cs typeface="Times New Roman" charset="0"/>
            </a:endParaRPr>
          </a:p>
          <a:p>
            <a:pPr marL="457200" indent="-457200" defTabSz="914400" eaLnBrk="1" hangingPunct="1">
              <a:buFont typeface="+mj-lt"/>
              <a:buAutoNum type="alphaUcPeriod"/>
            </a:pPr>
            <a:r>
              <a:rPr lang="fr-FR" b="1" dirty="0" smtClean="0">
                <a:latin typeface="Calibri" charset="0"/>
                <a:cs typeface="Times New Roman" charset="0"/>
              </a:rPr>
              <a:t>Les actions des équipes pédagogiques et de direction</a:t>
            </a:r>
          </a:p>
          <a:p>
            <a:pPr marL="457200" indent="-457200" defTabSz="914400" eaLnBrk="1" hangingPunct="1">
              <a:buFont typeface="+mj-lt"/>
              <a:buAutoNum type="alphaUcPeriod"/>
            </a:pPr>
            <a:endParaRPr lang="fr-FR" b="1" dirty="0" smtClean="0">
              <a:latin typeface="Calibri" charset="0"/>
              <a:cs typeface="Times New Roman" charset="0"/>
            </a:endParaRPr>
          </a:p>
          <a:p>
            <a:pPr marL="457200" indent="-457200" defTabSz="914400" eaLnBrk="1" hangingPunct="1">
              <a:buFont typeface="+mj-lt"/>
              <a:buAutoNum type="alphaUcPeriod"/>
            </a:pPr>
            <a:r>
              <a:rPr lang="fr-FR" b="1" dirty="0" smtClean="0">
                <a:latin typeface="Calibri" charset="0"/>
                <a:cs typeface="Times New Roman" charset="0"/>
              </a:rPr>
              <a:t>Les </a:t>
            </a:r>
            <a:r>
              <a:rPr lang="fr-FR" b="1" dirty="0" smtClean="0">
                <a:latin typeface="Calibri" charset="0"/>
                <a:cs typeface="Times New Roman" charset="0"/>
              </a:rPr>
              <a:t>actions en direction des </a:t>
            </a:r>
            <a:r>
              <a:rPr lang="fr-FR" b="1" dirty="0" smtClean="0">
                <a:latin typeface="Calibri" charset="0"/>
                <a:cs typeface="Times New Roman" charset="0"/>
              </a:rPr>
              <a:t>élèves : AXE 1</a:t>
            </a:r>
            <a:endParaRPr lang="fr-FR" b="1" dirty="0" smtClean="0">
              <a:latin typeface="Calibri" charset="0"/>
              <a:cs typeface="Times New Roman" charset="0"/>
            </a:endParaRPr>
          </a:p>
          <a:p>
            <a:pPr marL="457200" indent="-457200" defTabSz="914400" eaLnBrk="1" hangingPunct="1">
              <a:buFont typeface="+mj-lt"/>
              <a:buAutoNum type="alphaUcPeriod"/>
            </a:pPr>
            <a:endParaRPr lang="fr-FR" b="1" dirty="0" smtClean="0">
              <a:latin typeface="Calibri" charset="0"/>
              <a:cs typeface="Times New Roman" charset="0"/>
            </a:endParaRPr>
          </a:p>
          <a:p>
            <a:pPr marL="457200" indent="-457200" defTabSz="914400" eaLnBrk="1" hangingPunct="1">
              <a:buFont typeface="+mj-lt"/>
              <a:buAutoNum type="alphaUcPeriod"/>
            </a:pPr>
            <a:r>
              <a:rPr lang="fr-FR" b="1" dirty="0" smtClean="0">
                <a:latin typeface="Calibri" charset="0"/>
                <a:cs typeface="Times New Roman" charset="0"/>
              </a:rPr>
              <a:t>Les </a:t>
            </a:r>
            <a:r>
              <a:rPr lang="fr-FR" b="1" dirty="0" smtClean="0">
                <a:latin typeface="Calibri" charset="0"/>
                <a:cs typeface="Times New Roman" charset="0"/>
              </a:rPr>
              <a:t>actions en direction des </a:t>
            </a:r>
            <a:r>
              <a:rPr lang="fr-FR" b="1" dirty="0" smtClean="0">
                <a:latin typeface="Calibri" charset="0"/>
                <a:cs typeface="Times New Roman" charset="0"/>
              </a:rPr>
              <a:t>étudiants : AXE 2 &amp; 3</a:t>
            </a:r>
            <a:endParaRPr lang="fr-FR" dirty="0">
              <a:latin typeface="Calibri" charset="0"/>
              <a:cs typeface="Times New Roman" charset="0"/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00928B-A9B1-2C40-AEC7-DEE20BDA21AC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Académie de Versailles</a:t>
            </a:r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Académie de Versailles</a:t>
            </a:r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5699A4-CC6D-374D-A07E-E65928627A39}" type="slidenum">
              <a:rPr lang="fr-FR" smtClean="0"/>
              <a:pPr>
                <a:defRPr/>
              </a:pPr>
              <a:t>20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171450" y="384831"/>
            <a:ext cx="8672513" cy="465389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3200" b="1" dirty="0" smtClean="0">
              <a:ln w="1905"/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endParaRPr lang="fr-FR" sz="3600" b="1" dirty="0" smtClean="0">
              <a:ln w="1905"/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fr-FR" sz="3600" b="1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Merci de votre attention</a:t>
            </a:r>
            <a:endParaRPr lang="fr-FR" sz="3600" b="1" dirty="0">
              <a:ln w="1905"/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372" y="166624"/>
            <a:ext cx="1514856" cy="1901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3749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817914"/>
            <a:ext cx="9144000" cy="440871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lIns="457200" tIns="91440" rIns="137160" bIns="0"/>
          <a:lstStyle/>
          <a:p>
            <a:pPr marL="268288" indent="-457200">
              <a:buAutoNum type="arabicPeriod"/>
            </a:pPr>
            <a:endParaRPr lang="fr-FR" sz="2800" b="1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  <a:p>
            <a:pPr marL="538163" lvl="1" indent="-269875">
              <a:lnSpc>
                <a:spcPct val="150000"/>
              </a:lnSpc>
              <a:buFont typeface="+mj-lt"/>
              <a:buAutoNum type="arabicPeriod"/>
            </a:pPr>
            <a:r>
              <a:rPr lang="fr-FR" sz="24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Repérer et construire le réseau de recrutement</a:t>
            </a:r>
          </a:p>
          <a:p>
            <a:pPr marL="538163" lvl="1" indent="-269875">
              <a:lnSpc>
                <a:spcPct val="150000"/>
              </a:lnSpc>
              <a:buFont typeface="+mj-lt"/>
              <a:buAutoNum type="arabicPeriod"/>
            </a:pPr>
            <a:r>
              <a:rPr lang="fr-FR" sz="24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Présenter les section de technicien supérieur</a:t>
            </a:r>
          </a:p>
          <a:p>
            <a:pPr marL="538163" lvl="1" indent="-269875">
              <a:lnSpc>
                <a:spcPct val="150000"/>
              </a:lnSpc>
              <a:buFont typeface="+mj-lt"/>
              <a:buAutoNum type="arabicPeriod"/>
            </a:pPr>
            <a:r>
              <a:rPr lang="fr-FR" sz="24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Echanger sur les référentiels et les pratiques pédagogiques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00928B-A9B1-2C40-AEC7-DEE20BDA21AC}" type="slidenum">
              <a:rPr lang="fr-FR" smtClean="0"/>
              <a:pPr>
                <a:defRPr/>
              </a:pPr>
              <a:t>3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Académie de Versailles</a:t>
            </a:r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195943" y="412507"/>
            <a:ext cx="8839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A. Les </a:t>
            </a:r>
            <a:r>
              <a:rPr lang="fr-FR" sz="24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actions des équipes pédagogiques et de direction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00420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13"/>
          <p:cNvSpPr>
            <a:spLocks noChangeArrowheads="1"/>
          </p:cNvSpPr>
          <p:nvPr/>
        </p:nvSpPr>
        <p:spPr bwMode="auto">
          <a:xfrm rot="10800000" flipH="1" flipV="1">
            <a:off x="33692" y="198437"/>
            <a:ext cx="9077654" cy="12636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lIns="457200" tIns="91440" rIns="137160" bIns="0"/>
          <a:lstStyle/>
          <a:p>
            <a:pPr marL="268288" indent="-457200">
              <a:buAutoNum type="arabicPeriod"/>
            </a:pPr>
            <a:r>
              <a:rPr lang="fr-FR" sz="28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Repérer et construire le réseau de recrutement</a:t>
            </a:r>
          </a:p>
        </p:txBody>
      </p:sp>
      <p:sp>
        <p:nvSpPr>
          <p:cNvPr id="9" name="Rectangle 8"/>
          <p:cNvSpPr/>
          <p:nvPr/>
        </p:nvSpPr>
        <p:spPr>
          <a:xfrm>
            <a:off x="279649" y="1293085"/>
            <a:ext cx="8521449" cy="445185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buFontTx/>
              <a:buChar char="-"/>
              <a:defRPr/>
            </a:pPr>
            <a:r>
              <a:rPr lang="fr-FR" sz="2000" b="1" dirty="0" smtClean="0">
                <a:solidFill>
                  <a:srgbClr val="C00000"/>
                </a:solidFill>
                <a:latin typeface="Calibri" charset="0"/>
              </a:rPr>
              <a:t> Renforcer les liens entre lycées : </a:t>
            </a:r>
          </a:p>
          <a:p>
            <a:pPr lvl="1" eaLnBrk="1" hangingPunct="1">
              <a:buFontTx/>
              <a:buChar char="-"/>
              <a:defRPr/>
            </a:pPr>
            <a:r>
              <a:rPr lang="fr-FR" sz="2000" b="1" dirty="0">
                <a:latin typeface="Calibri" charset="0"/>
              </a:rPr>
              <a:t> </a:t>
            </a:r>
            <a:r>
              <a:rPr lang="fr-FR" sz="2000" b="1" dirty="0" smtClean="0">
                <a:latin typeface="Calibri" charset="0"/>
              </a:rPr>
              <a:t>Repérer les lycées qui sont les sources des recrutements dans les sections de STS : </a:t>
            </a:r>
            <a:r>
              <a:rPr lang="fr-FR" sz="2000" dirty="0" smtClean="0">
                <a:latin typeface="Calibri" charset="0"/>
              </a:rPr>
              <a:t>à partir des derniers recrutements APB. Concentrer les efforts sur les lycées demandés par les élèves</a:t>
            </a:r>
          </a:p>
          <a:p>
            <a:pPr lvl="1" eaLnBrk="1" hangingPunct="1">
              <a:buFontTx/>
              <a:buChar char="-"/>
              <a:defRPr/>
            </a:pPr>
            <a:r>
              <a:rPr lang="fr-FR" sz="2000" b="1" dirty="0" smtClean="0">
                <a:latin typeface="Calibri" charset="0"/>
              </a:rPr>
              <a:t> Mais aussi repérer dans le réseau les BTS non connus et susceptibles d’intéresser les élèves.</a:t>
            </a:r>
          </a:p>
          <a:p>
            <a:pPr eaLnBrk="1" hangingPunct="1">
              <a:defRPr/>
            </a:pPr>
            <a:endParaRPr lang="fr-FR" sz="2000" b="1" dirty="0" smtClean="0">
              <a:solidFill>
                <a:srgbClr val="800000"/>
              </a:solidFill>
              <a:latin typeface="Calibri" charset="0"/>
            </a:endParaRPr>
          </a:p>
          <a:p>
            <a:pPr eaLnBrk="1" hangingPunct="1">
              <a:buFontTx/>
              <a:buChar char="-"/>
              <a:defRPr/>
            </a:pPr>
            <a:r>
              <a:rPr lang="fr-FR" sz="2000" b="1" dirty="0" smtClean="0">
                <a:solidFill>
                  <a:srgbClr val="800000"/>
                </a:solidFill>
                <a:latin typeface="Calibri" charset="0"/>
              </a:rPr>
              <a:t> </a:t>
            </a:r>
            <a:r>
              <a:rPr lang="fr-FR" sz="2000" b="1" dirty="0" smtClean="0">
                <a:solidFill>
                  <a:srgbClr val="C00000"/>
                </a:solidFill>
                <a:latin typeface="Calibri" charset="0"/>
              </a:rPr>
              <a:t>Organiser une première rencontre : </a:t>
            </a:r>
          </a:p>
          <a:p>
            <a:pPr lvl="1" eaLnBrk="1" hangingPunct="1">
              <a:buFontTx/>
              <a:buChar char="-"/>
              <a:defRPr/>
            </a:pPr>
            <a:r>
              <a:rPr lang="fr-FR" sz="2000" b="1" dirty="0" smtClean="0">
                <a:latin typeface="Calibri" charset="0"/>
                <a:cs typeface="ＭＳ Ｐゴシック" charset="0"/>
              </a:rPr>
              <a:t> Faire appel à votre IA-IPR </a:t>
            </a:r>
            <a:r>
              <a:rPr lang="fr-FR" sz="2000" dirty="0" smtClean="0">
                <a:latin typeface="Calibri" charset="0"/>
                <a:cs typeface="ＭＳ Ｐゴシック" charset="0"/>
              </a:rPr>
              <a:t>pour mobiliser les équipes pédagogiques mais aussi informer celles de direction.</a:t>
            </a:r>
          </a:p>
          <a:p>
            <a:pPr lvl="1" eaLnBrk="1" hangingPunct="1">
              <a:buFontTx/>
              <a:buChar char="-"/>
              <a:defRPr/>
            </a:pPr>
            <a:r>
              <a:rPr lang="fr-FR" sz="2000" b="1" dirty="0" smtClean="0">
                <a:latin typeface="Calibri" charset="0"/>
                <a:cs typeface="ＭＳ Ｐゴシック" charset="0"/>
              </a:rPr>
              <a:t> Faire participer l’ensemble des parties prenantes : </a:t>
            </a:r>
            <a:r>
              <a:rPr lang="fr-FR" sz="2000" dirty="0" smtClean="0">
                <a:latin typeface="Calibri" charset="0"/>
                <a:cs typeface="ＭＳ Ｐゴシック" charset="0"/>
              </a:rPr>
              <a:t>Proviseur,  CPE, DDFPT, coordonnateurs, professeurs des </a:t>
            </a:r>
            <a:r>
              <a:rPr lang="fr-FR" sz="2000" dirty="0">
                <a:latin typeface="Calibri" charset="0"/>
                <a:cs typeface="ＭＳ Ｐゴシック" charset="0"/>
              </a:rPr>
              <a:t>disciplines </a:t>
            </a:r>
            <a:r>
              <a:rPr lang="fr-FR" sz="2000" dirty="0" smtClean="0">
                <a:latin typeface="Calibri" charset="0"/>
                <a:cs typeface="ＭＳ Ｐゴシック" charset="0"/>
              </a:rPr>
              <a:t>générales et professionnelles.</a:t>
            </a:r>
          </a:p>
          <a:p>
            <a:pPr lvl="1" eaLnBrk="1" hangingPunct="1">
              <a:buFontTx/>
              <a:buChar char="-"/>
              <a:defRPr/>
            </a:pPr>
            <a:r>
              <a:rPr lang="fr-FR" sz="2000" b="1" dirty="0" smtClean="0">
                <a:solidFill>
                  <a:srgbClr val="C00000"/>
                </a:solidFill>
                <a:latin typeface="Calibri" charset="0"/>
              </a:rPr>
              <a:t> </a:t>
            </a:r>
            <a:r>
              <a:rPr lang="fr-FR" sz="2000" b="1" i="1" dirty="0" smtClean="0">
                <a:solidFill>
                  <a:srgbClr val="C00000"/>
                </a:solidFill>
                <a:latin typeface="Calibri" charset="0"/>
              </a:rPr>
              <a:t>Officialiser la liaison au travers par exemple d’une convention entre établissement</a:t>
            </a:r>
          </a:p>
          <a:p>
            <a:pPr eaLnBrk="1" hangingPunct="1">
              <a:buFontTx/>
              <a:buChar char="-"/>
              <a:defRPr/>
            </a:pPr>
            <a:endParaRPr lang="fr-FR" sz="2000" b="1" dirty="0" smtClean="0">
              <a:solidFill>
                <a:srgbClr val="800000"/>
              </a:solidFill>
              <a:latin typeface="Calibri" charset="0"/>
            </a:endParaRPr>
          </a:p>
          <a:p>
            <a:pPr lvl="1" eaLnBrk="1" hangingPunct="1">
              <a:buFontTx/>
              <a:buChar char="-"/>
              <a:defRPr/>
            </a:pPr>
            <a:endParaRPr lang="fr-FR" sz="2000" b="1" dirty="0" smtClean="0">
              <a:solidFill>
                <a:srgbClr val="800000"/>
              </a:solidFill>
              <a:latin typeface="Calibri" charset="0"/>
              <a:cs typeface="ＭＳ Ｐゴシック" charset="0"/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949187-3C6E-6944-A158-47D2CC44F62B}" type="slidenum">
              <a:rPr lang="fr-FR" smtClean="0"/>
              <a:pPr>
                <a:defRPr/>
              </a:pPr>
              <a:t>4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Académie de Versailles</a:t>
            </a:r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79651" y="1770933"/>
            <a:ext cx="8401177" cy="372828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i="1" dirty="0">
              <a:solidFill>
                <a:schemeClr val="tx1"/>
              </a:solidFill>
            </a:endParaRPr>
          </a:p>
        </p:txBody>
      </p:sp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>
          <a:xfrm>
            <a:off x="449233" y="1125954"/>
            <a:ext cx="8229600" cy="3635375"/>
          </a:xfrm>
        </p:spPr>
        <p:txBody>
          <a:bodyPr rtlCol="0">
            <a:normAutofit fontScale="92500"/>
          </a:bodyPr>
          <a:lstStyle/>
          <a:p>
            <a:pPr marL="457200" lvl="1" indent="0" eaLnBrk="1" fontAlgn="auto" hangingPunct="1">
              <a:spcAft>
                <a:spcPts val="0"/>
              </a:spcAft>
              <a:buNone/>
              <a:defRPr/>
            </a:pPr>
            <a:r>
              <a:rPr lang="fr-FR" b="1" dirty="0" smtClean="0">
                <a:solidFill>
                  <a:srgbClr val="C00000"/>
                </a:solidFill>
                <a:ea typeface="+mn-ea"/>
              </a:rPr>
              <a:t>Présentation des sections de BTS aux élèves de terminale des lycées professionnels</a:t>
            </a:r>
          </a:p>
          <a:p>
            <a:pPr lvl="2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fr-FR" dirty="0" smtClean="0">
                <a:ea typeface="+mn-ea"/>
              </a:rPr>
              <a:t>Les STS et leur finalités par spécialité sont à faire connaitre aux élèves pour construire favorablement leur projet.</a:t>
            </a:r>
          </a:p>
          <a:p>
            <a:pPr lvl="2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fr-FR" dirty="0" smtClean="0">
                <a:ea typeface="+mn-ea"/>
              </a:rPr>
              <a:t>Des exigences qui s’imposent et qui peuvent décourager.</a:t>
            </a:r>
          </a:p>
          <a:p>
            <a:pPr lvl="2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fr-FR" dirty="0" smtClean="0">
                <a:ea typeface="+mn-ea"/>
              </a:rPr>
              <a:t>Une réalité des contenus et modalités mal connue par les équipes pédagogique de Bac Pro.</a:t>
            </a:r>
          </a:p>
          <a:p>
            <a:pPr lvl="2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fr-FR" dirty="0" smtClean="0">
                <a:ea typeface="+mn-ea"/>
              </a:rPr>
              <a:t>Un discours, des mots entendus par les élèves dont ils ne perçoivent pas les enjeux réels.</a:t>
            </a:r>
          </a:p>
          <a:p>
            <a:pPr lvl="2" eaLnBrk="1" fontAlgn="auto" hangingPunct="1">
              <a:spcAft>
                <a:spcPts val="0"/>
              </a:spcAft>
              <a:buFont typeface="Arial"/>
              <a:buChar char="–"/>
              <a:defRPr/>
            </a:pPr>
            <a:endParaRPr lang="fr-FR" b="1" i="1" dirty="0" smtClean="0">
              <a:solidFill>
                <a:srgbClr val="800000"/>
              </a:solidFill>
              <a:ea typeface="+mn-ea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9400" y="5344432"/>
            <a:ext cx="8407400" cy="815975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914400">
              <a:defRPr/>
            </a:pPr>
            <a:r>
              <a:rPr lang="fr-F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-110" charset="0"/>
              </a:rPr>
              <a:t>Il est nécessaire d’aller au delà de ces actions pour faire prendre en compte la réalité de la formation des élèves en STS.</a:t>
            </a:r>
            <a:endParaRPr lang="fr-FR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-110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360333" y="234268"/>
            <a:ext cx="840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chemeClr val="accent6">
                    <a:lumMod val="50000"/>
                  </a:schemeClr>
                </a:solidFill>
                <a:latin typeface="+mn-lt"/>
                <a:ea typeface="Times New Roman" pitchFamily="-110" charset="0"/>
              </a:rPr>
              <a:t>2. Présenter les sections de techniciens </a:t>
            </a:r>
            <a:r>
              <a:rPr lang="fr-FR" sz="2800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ea typeface="Times New Roman" pitchFamily="-110" charset="0"/>
              </a:rPr>
              <a:t>supérieurs</a:t>
            </a:r>
            <a:endParaRPr lang="fr-FR" sz="2800" b="1" dirty="0">
              <a:solidFill>
                <a:schemeClr val="accent6">
                  <a:lumMod val="50000"/>
                </a:schemeClr>
              </a:solidFill>
              <a:latin typeface="+mn-lt"/>
              <a:ea typeface="Times New Roman" pitchFamily="-110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949187-3C6E-6944-A158-47D2CC44F62B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Académie de Versailles</a:t>
            </a:r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13"/>
          <p:cNvSpPr>
            <a:spLocks noChangeArrowheads="1"/>
          </p:cNvSpPr>
          <p:nvPr/>
        </p:nvSpPr>
        <p:spPr bwMode="auto">
          <a:xfrm rot="10800000" flipH="1" flipV="1">
            <a:off x="54430" y="198438"/>
            <a:ext cx="9046029" cy="12636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lIns="457200" tIns="91440" rIns="137160" bIns="0"/>
          <a:lstStyle/>
          <a:p>
            <a:pPr defTabSz="914400">
              <a:defRPr/>
            </a:pPr>
            <a:r>
              <a:rPr lang="fr-FR" sz="2800" b="1" dirty="0">
                <a:solidFill>
                  <a:schemeClr val="accent6">
                    <a:lumMod val="50000"/>
                  </a:schemeClr>
                </a:solidFill>
                <a:latin typeface="+mn-lt"/>
                <a:ea typeface="Times New Roman" pitchFamily="-110" charset="0"/>
                <a:cs typeface="+mn-cs"/>
              </a:rPr>
              <a:t>3</a:t>
            </a:r>
            <a:r>
              <a:rPr lang="fr-FR" sz="2800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ea typeface="Times New Roman" pitchFamily="-110" charset="0"/>
                <a:cs typeface="+mn-cs"/>
              </a:rPr>
              <a:t>. </a:t>
            </a:r>
            <a:r>
              <a:rPr lang="fr-FR" sz="2800" b="1" dirty="0">
                <a:solidFill>
                  <a:schemeClr val="accent6">
                    <a:lumMod val="50000"/>
                  </a:schemeClr>
                </a:solidFill>
                <a:latin typeface="+mn-lt"/>
                <a:ea typeface="Times New Roman" pitchFamily="-110" charset="0"/>
                <a:cs typeface="+mn-cs"/>
              </a:rPr>
              <a:t>Echanger sur </a:t>
            </a:r>
            <a:r>
              <a:rPr lang="fr-FR" sz="2800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ea typeface="Times New Roman" pitchFamily="-110" charset="0"/>
                <a:cs typeface="+mn-cs"/>
              </a:rPr>
              <a:t>les référentiels et sur les pratiques pédagogiques</a:t>
            </a:r>
            <a:endParaRPr lang="fr-FR" sz="2800" b="1" dirty="0">
              <a:solidFill>
                <a:schemeClr val="accent6">
                  <a:lumMod val="50000"/>
                </a:schemeClr>
              </a:solidFill>
              <a:latin typeface="+mn-lt"/>
              <a:ea typeface="Times New Roman" pitchFamily="-110" charset="0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79651" y="1654425"/>
            <a:ext cx="8401177" cy="477686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3577262"/>
              </p:ext>
            </p:extLst>
          </p:nvPr>
        </p:nvGraphicFramePr>
        <p:xfrm>
          <a:off x="279650" y="1506539"/>
          <a:ext cx="8635749" cy="440007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113039"/>
                <a:gridCol w="6522710"/>
              </a:tblGrid>
              <a:tr h="151969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+mn-lt"/>
                        </a:rPr>
                        <a:t>Objectifs pour les professeurs de la filière professionnelle</a:t>
                      </a:r>
                      <a:endParaRPr kumimoji="0" lang="fr-FR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07" marB="45707" anchor="ctr" horzOverflow="overflow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+mn-lt"/>
                        </a:rPr>
                        <a:t>Repérer l’écart à franchir pour leurs élèves sur le plan :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fr-FR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 Des </a:t>
                      </a:r>
                      <a:r>
                        <a:rPr kumimoji="0" lang="fr-FR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+mn-lt"/>
                        </a:rPr>
                        <a:t>connaissances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fr-FR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 Des </a:t>
                      </a:r>
                      <a:r>
                        <a:rPr kumimoji="0" lang="fr-FR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+mn-lt"/>
                        </a:rPr>
                        <a:t>compétences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+mn-lt"/>
                        </a:rPr>
                        <a:t>Observer </a:t>
                      </a:r>
                      <a:r>
                        <a:rPr kumimoji="0" lang="fr-FR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les démarches pédagogiques mises </a:t>
                      </a:r>
                      <a:r>
                        <a:rPr kumimoji="0" lang="fr-FR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+mn-lt"/>
                        </a:rPr>
                        <a:t>en </a:t>
                      </a:r>
                      <a:r>
                        <a:rPr kumimoji="0" lang="fr-FR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œuvre en STS </a:t>
                      </a:r>
                      <a:r>
                        <a:rPr kumimoji="0" lang="fr-FR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et </a:t>
                      </a:r>
                      <a:r>
                        <a:rPr kumimoji="0" lang="fr-FR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Bac Pro</a:t>
                      </a:r>
                      <a:endParaRPr kumimoji="0" lang="fr-FR" sz="1600" u="none" strike="noStrike" cap="none" normalizeH="0" baseline="0" dirty="0">
                        <a:ln>
                          <a:noFill/>
                        </a:ln>
                        <a:effectLst/>
                        <a:latin typeface="+mn-lt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+mn-lt"/>
                        </a:rPr>
                        <a:t>Conforter les enseignants dans leurs pratiques</a:t>
                      </a:r>
                      <a:endParaRPr kumimoji="0" lang="fr-FR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07" marB="45707" horzOverflow="overflow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300947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+mn-lt"/>
                        </a:rPr>
                        <a:t>Résultats et exploitation</a:t>
                      </a:r>
                      <a:endParaRPr kumimoji="0" lang="fr-FR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07" marB="45707" anchor="ctr" horzOverflow="overflow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Repérer les </a:t>
                      </a:r>
                      <a:r>
                        <a:rPr kumimoji="0" lang="fr-FR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+mn-lt"/>
                        </a:rPr>
                        <a:t>compétences communes </a:t>
                      </a:r>
                      <a:r>
                        <a:rPr kumimoji="0" lang="fr-FR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(en Bac Pro et STS) et </a:t>
                      </a:r>
                      <a:r>
                        <a:rPr kumimoji="0" lang="fr-FR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+mn-lt"/>
                        </a:rPr>
                        <a:t>les renforcer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u="none" strike="noStrike" cap="none" normalizeH="0" baseline="0" dirty="0">
                        <a:ln>
                          <a:noFill/>
                        </a:ln>
                        <a:effectLst/>
                        <a:latin typeface="+mn-lt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+mn-lt"/>
                        </a:rPr>
                        <a:t>Repérer les points clés à travailler : parties de programme, compétences transversales ( langue, culture générale, </a:t>
                      </a:r>
                      <a:endParaRPr kumimoji="0" lang="fr-FR" sz="1600" u="none" strike="noStrike" cap="none" normalizeH="0" baseline="0" dirty="0" smtClean="0">
                        <a:ln>
                          <a:noFill/>
                        </a:ln>
                        <a:effectLst/>
                        <a:latin typeface="+mn-lt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u="none" strike="noStrike" cap="none" normalizeH="0" baseline="0" dirty="0">
                        <a:ln>
                          <a:noFill/>
                        </a:ln>
                        <a:effectLst/>
                        <a:latin typeface="+mn-lt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+mn-lt"/>
                        </a:rPr>
                        <a:t>Mettre en œuvre des séances d</a:t>
                      </a:r>
                      <a:r>
                        <a:rPr kumimoji="0" lang="ja-JP" altLang="fr-FR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+mn-lt"/>
                        </a:rPr>
                        <a:t>’</a:t>
                      </a:r>
                      <a:r>
                        <a:rPr kumimoji="0" lang="fr-FR" altLang="ja-JP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+mn-lt"/>
                        </a:rPr>
                        <a:t>accompagnement personnalisés pour des élèves motivés sur </a:t>
                      </a:r>
                      <a:r>
                        <a:rPr kumimoji="0" lang="fr-FR" altLang="ja-JP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des </a:t>
                      </a:r>
                      <a:r>
                        <a:rPr kumimoji="0" lang="fr-FR" altLang="ja-JP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+mn-lt"/>
                        </a:rPr>
                        <a:t>points clés </a:t>
                      </a:r>
                      <a:r>
                        <a:rPr kumimoji="0" lang="fr-FR" altLang="ja-JP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repérés</a:t>
                      </a:r>
                      <a:endParaRPr kumimoji="0" lang="fr-FR" altLang="ja-JP" sz="1600" u="none" strike="noStrike" cap="none" normalizeH="0" baseline="0" dirty="0">
                        <a:ln>
                          <a:noFill/>
                        </a:ln>
                        <a:effectLst/>
                        <a:latin typeface="+mn-lt"/>
                      </a:endParaRPr>
                    </a:p>
                  </a:txBody>
                  <a:tcPr marT="45707" marB="45707" horzOverflow="overflow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+mn-lt"/>
                        </a:rPr>
                        <a:t>Modalités possibles</a:t>
                      </a:r>
                      <a:endParaRPr kumimoji="0" lang="fr-FR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07" marB="45707" anchor="ctr" horzOverflow="overflow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+mn-lt"/>
                        </a:rPr>
                        <a:t>Organisation </a:t>
                      </a:r>
                      <a:r>
                        <a:rPr kumimoji="0" lang="fr-FR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d’</a:t>
                      </a:r>
                      <a:r>
                        <a:rPr kumimoji="0" lang="fr-FR" altLang="ja-JP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une </a:t>
                      </a:r>
                      <a:r>
                        <a:rPr kumimoji="0" lang="fr-FR" altLang="ja-JP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+mn-lt"/>
                        </a:rPr>
                        <a:t>journée </a:t>
                      </a:r>
                      <a:r>
                        <a:rPr kumimoji="0" lang="fr-FR" altLang="ja-JP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d’observation et de réflexion lycée professionnel et BTS.</a:t>
                      </a:r>
                      <a:endParaRPr kumimoji="0" lang="fr-F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07" marB="45707" horzOverflow="overflow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949187-3C6E-6944-A158-47D2CC44F62B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Académie de Versailles</a:t>
            </a:r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>
          <a:xfrm>
            <a:off x="6553200" y="6118225"/>
            <a:ext cx="2133600" cy="365125"/>
          </a:xfrm>
        </p:spPr>
        <p:txBody>
          <a:bodyPr/>
          <a:lstStyle/>
          <a:p>
            <a:pPr>
              <a:defRPr/>
            </a:pPr>
            <a:fld id="{8800928B-A9B1-2C40-AEC7-DEE20BDA21AC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611822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fr-FR" smtClean="0"/>
              <a:t>Académie de Versailles</a:t>
            </a:r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1572851" y="722710"/>
            <a:ext cx="2016224" cy="1008112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fr-FR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STS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72851" y="1802830"/>
            <a:ext cx="2016224" cy="1008112"/>
          </a:xfrm>
          <a:prstGeom prst="rect">
            <a:avLst/>
          </a:prstGeom>
          <a:gradFill>
            <a:gsLst>
              <a:gs pos="0">
                <a:schemeClr val="accent3"/>
              </a:gs>
              <a:gs pos="100000">
                <a:schemeClr val="accent4"/>
              </a:gs>
            </a:gsLst>
            <a:lin ang="162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fr-FR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STS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72851" y="3314998"/>
            <a:ext cx="2016224" cy="100811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Term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Pro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72851" y="4395118"/>
            <a:ext cx="2016224" cy="100811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1ere Pro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72851" y="5475238"/>
            <a:ext cx="2016224" cy="100811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fr-FR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nde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Pro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72851" y="2882950"/>
            <a:ext cx="2016224" cy="360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Bac Pro</a:t>
            </a: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572851" y="290662"/>
            <a:ext cx="2016224" cy="360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BTS</a:t>
            </a: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Pentagone 15"/>
          <p:cNvSpPr/>
          <p:nvPr/>
        </p:nvSpPr>
        <p:spPr>
          <a:xfrm flipH="1">
            <a:off x="3083323" y="722710"/>
            <a:ext cx="5760640" cy="1008112"/>
          </a:xfrm>
          <a:prstGeom prst="homePlate">
            <a:avLst>
              <a:gd name="adj" fmla="val 21025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fr-FR" sz="2000" b="1" i="1" dirty="0" smtClean="0">
                <a:solidFill>
                  <a:srgbClr val="C00000"/>
                </a:solidFill>
              </a:rPr>
              <a:t>Enrichir les connaissances et les compétences en réponse aux exigences du BTS</a:t>
            </a:r>
            <a:endParaRPr lang="fr-FR" sz="2000" b="1" i="1" dirty="0">
              <a:solidFill>
                <a:srgbClr val="C00000"/>
              </a:solidFill>
            </a:endParaRPr>
          </a:p>
        </p:txBody>
      </p:sp>
      <p:sp>
        <p:nvSpPr>
          <p:cNvPr id="17" name="Pentagone 16"/>
          <p:cNvSpPr/>
          <p:nvPr/>
        </p:nvSpPr>
        <p:spPr>
          <a:xfrm flipH="1">
            <a:off x="3083323" y="1802830"/>
            <a:ext cx="5760640" cy="1008112"/>
          </a:xfrm>
          <a:prstGeom prst="homePlate">
            <a:avLst>
              <a:gd name="adj" fmla="val 23545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i="1" dirty="0" smtClean="0">
                <a:solidFill>
                  <a:srgbClr val="C00000"/>
                </a:solidFill>
              </a:rPr>
              <a:t>Accueillir, encadrer, accompagner, mettre en confiance, adapter la stratégie pédagogique</a:t>
            </a:r>
            <a:endParaRPr lang="fr-FR" sz="2000" b="1" i="1" dirty="0">
              <a:solidFill>
                <a:srgbClr val="C00000"/>
              </a:solidFill>
            </a:endParaRPr>
          </a:p>
        </p:txBody>
      </p:sp>
      <p:sp>
        <p:nvSpPr>
          <p:cNvPr id="18" name="Pentagone 17"/>
          <p:cNvSpPr/>
          <p:nvPr/>
        </p:nvSpPr>
        <p:spPr>
          <a:xfrm flipH="1">
            <a:off x="3083323" y="3314998"/>
            <a:ext cx="5760640" cy="1008112"/>
          </a:xfrm>
          <a:prstGeom prst="homePlate">
            <a:avLst>
              <a:gd name="adj" fmla="val 27324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i="1" dirty="0" smtClean="0">
                <a:solidFill>
                  <a:srgbClr val="C00000"/>
                </a:solidFill>
              </a:rPr>
              <a:t>Conforter le choix des parcours, adapter l’AP au projet personnel, renforcer les connaissances, les compétences et les démarches</a:t>
            </a:r>
            <a:endParaRPr lang="fr-FR" sz="2000" b="1" i="1" dirty="0">
              <a:solidFill>
                <a:srgbClr val="C00000"/>
              </a:solidFill>
            </a:endParaRPr>
          </a:p>
        </p:txBody>
      </p:sp>
      <p:sp>
        <p:nvSpPr>
          <p:cNvPr id="19" name="Pentagone 18"/>
          <p:cNvSpPr/>
          <p:nvPr/>
        </p:nvSpPr>
        <p:spPr>
          <a:xfrm flipH="1">
            <a:off x="3083323" y="4395118"/>
            <a:ext cx="5760640" cy="1008112"/>
          </a:xfrm>
          <a:prstGeom prst="homePlate">
            <a:avLst>
              <a:gd name="adj" fmla="val 31103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fr-FR" sz="2000" b="1" i="1" dirty="0" smtClean="0">
                <a:solidFill>
                  <a:srgbClr val="C00000"/>
                </a:solidFill>
              </a:rPr>
              <a:t>Informer, </a:t>
            </a:r>
            <a:r>
              <a:rPr lang="fr-FR" sz="2000" b="1" i="1" dirty="0">
                <a:solidFill>
                  <a:srgbClr val="C00000"/>
                </a:solidFill>
              </a:rPr>
              <a:t>procurer une représentation globale des </a:t>
            </a:r>
            <a:r>
              <a:rPr lang="fr-FR" sz="2000" b="1" i="1" dirty="0" smtClean="0">
                <a:solidFill>
                  <a:srgbClr val="C00000"/>
                </a:solidFill>
              </a:rPr>
              <a:t>filières et des BTS, repérer, et positionner les élèves présentant 1 potentiel</a:t>
            </a:r>
            <a:endParaRPr lang="fr-FR" sz="2000" b="1" i="1" dirty="0">
              <a:solidFill>
                <a:srgbClr val="C00000"/>
              </a:solidFill>
            </a:endParaRPr>
          </a:p>
        </p:txBody>
      </p:sp>
      <p:sp>
        <p:nvSpPr>
          <p:cNvPr id="20" name="Pentagone 19"/>
          <p:cNvSpPr/>
          <p:nvPr/>
        </p:nvSpPr>
        <p:spPr>
          <a:xfrm flipH="1">
            <a:off x="3083323" y="5475238"/>
            <a:ext cx="5760640" cy="1008112"/>
          </a:xfrm>
          <a:prstGeom prst="homePlate">
            <a:avLst>
              <a:gd name="adj" fmla="val 33623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i="1" dirty="0" smtClean="0">
                <a:solidFill>
                  <a:srgbClr val="C00000"/>
                </a:solidFill>
              </a:rPr>
              <a:t>Informer, remotiver, donner du sens</a:t>
            </a:r>
            <a:endParaRPr lang="fr-FR" sz="2000" b="1" i="1" dirty="0">
              <a:solidFill>
                <a:srgbClr val="C00000"/>
              </a:solidFill>
            </a:endParaRPr>
          </a:p>
        </p:txBody>
      </p:sp>
      <p:sp>
        <p:nvSpPr>
          <p:cNvPr id="21" name="Double flèche verticale 20"/>
          <p:cNvSpPr/>
          <p:nvPr/>
        </p:nvSpPr>
        <p:spPr>
          <a:xfrm>
            <a:off x="39714" y="434678"/>
            <a:ext cx="987622" cy="5889922"/>
          </a:xfrm>
          <a:prstGeom prst="upDownArrow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Préparer- Accueillir-Accompagner</a:t>
            </a:r>
          </a:p>
        </p:txBody>
      </p:sp>
      <p:sp>
        <p:nvSpPr>
          <p:cNvPr id="22" name="Rectangle 413"/>
          <p:cNvSpPr>
            <a:spLocks noChangeArrowheads="1"/>
          </p:cNvSpPr>
          <p:nvPr/>
        </p:nvSpPr>
        <p:spPr bwMode="auto">
          <a:xfrm rot="10800000" flipH="1" flipV="1">
            <a:off x="0" y="-4761"/>
            <a:ext cx="8740523" cy="677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0" tIns="91440" rIns="137160" bIns="0"/>
          <a:lstStyle/>
          <a:p>
            <a:pPr algn="r" defTabSz="914400">
              <a:defRPr/>
            </a:pPr>
            <a:r>
              <a:rPr lang="fr-FR" sz="3200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ea typeface="Times New Roman" pitchFamily="-110" charset="0"/>
                <a:cs typeface="+mn-cs"/>
              </a:rPr>
              <a:t>Un dispositif progressif</a:t>
            </a:r>
            <a:endParaRPr lang="fr-FR" sz="3200" b="1" dirty="0">
              <a:solidFill>
                <a:schemeClr val="accent6">
                  <a:lumMod val="50000"/>
                </a:schemeClr>
              </a:solidFill>
              <a:latin typeface="+mn-lt"/>
              <a:ea typeface="Times New Roman" pitchFamily="-110" charset="0"/>
              <a:cs typeface="+mn-cs"/>
            </a:endParaRPr>
          </a:p>
        </p:txBody>
      </p:sp>
      <p:sp>
        <p:nvSpPr>
          <p:cNvPr id="2" name="ZoneTexte 1"/>
          <p:cNvSpPr txBox="1"/>
          <p:nvPr/>
        </p:nvSpPr>
        <p:spPr>
          <a:xfrm rot="16200000">
            <a:off x="-332460" y="4668342"/>
            <a:ext cx="3168352" cy="461665"/>
          </a:xfrm>
          <a:prstGeom prst="rect">
            <a:avLst/>
          </a:prstGeom>
          <a:solidFill>
            <a:srgbClr val="AD3C39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solidFill>
                  <a:schemeClr val="bg1"/>
                </a:solidFill>
              </a:rPr>
              <a:t>AXE 1</a:t>
            </a:r>
            <a:endParaRPr lang="fr-FR" sz="2400" dirty="0">
              <a:solidFill>
                <a:schemeClr val="bg1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 rot="16200000">
            <a:off x="747659" y="2106829"/>
            <a:ext cx="1008115" cy="400110"/>
          </a:xfrm>
          <a:prstGeom prst="rect">
            <a:avLst/>
          </a:prstGeom>
          <a:solidFill>
            <a:srgbClr val="96A88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>
                <a:solidFill>
                  <a:schemeClr val="bg1"/>
                </a:solidFill>
              </a:rPr>
              <a:t>AXE 2</a:t>
            </a:r>
            <a:endParaRPr lang="fr-FR" sz="2000" dirty="0">
              <a:solidFill>
                <a:schemeClr val="bg1"/>
              </a:solidFill>
            </a:endParaRPr>
          </a:p>
        </p:txBody>
      </p:sp>
      <p:sp>
        <p:nvSpPr>
          <p:cNvPr id="24" name="ZoneTexte 23"/>
          <p:cNvSpPr txBox="1"/>
          <p:nvPr/>
        </p:nvSpPr>
        <p:spPr>
          <a:xfrm rot="16200000">
            <a:off x="747659" y="1026710"/>
            <a:ext cx="1008115" cy="400110"/>
          </a:xfrm>
          <a:prstGeom prst="rect">
            <a:avLst/>
          </a:prstGeom>
          <a:solidFill>
            <a:srgbClr val="7F64A3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>
                <a:solidFill>
                  <a:schemeClr val="bg1"/>
                </a:solidFill>
              </a:rPr>
              <a:t>AXE 3</a:t>
            </a:r>
            <a:endParaRPr lang="fr-FR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316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9" name="Titre 1"/>
          <p:cNvSpPr>
            <a:spLocks noGrp="1"/>
          </p:cNvSpPr>
          <p:nvPr>
            <p:ph type="title"/>
          </p:nvPr>
        </p:nvSpPr>
        <p:spPr>
          <a:xfrm>
            <a:off x="263255" y="5905046"/>
            <a:ext cx="8229600" cy="451304"/>
          </a:xfrm>
        </p:spPr>
        <p:txBody>
          <a:bodyPr/>
          <a:lstStyle/>
          <a:p>
            <a:r>
              <a:rPr lang="fr-FR" b="0" i="1" dirty="0">
                <a:latin typeface="Calibri" charset="0"/>
                <a:ea typeface="ＭＳ Ｐゴシック" charset="0"/>
                <a:cs typeface="ＭＳ Ｐゴシック" charset="0"/>
              </a:rPr>
              <a:t>3 axes communs, des configurations différentes possibles</a:t>
            </a:r>
          </a:p>
        </p:txBody>
      </p:sp>
      <p:grpSp>
        <p:nvGrpSpPr>
          <p:cNvPr id="10" name="Grouper 9"/>
          <p:cNvGrpSpPr/>
          <p:nvPr/>
        </p:nvGrpSpPr>
        <p:grpSpPr>
          <a:xfrm>
            <a:off x="6019800" y="1041957"/>
            <a:ext cx="2990080" cy="2417082"/>
            <a:chOff x="4176462" y="6"/>
            <a:chExt cx="1626086" cy="1626086"/>
          </a:xfrm>
          <a:solidFill>
            <a:schemeClr val="accent6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1" name="Ellipse 10"/>
            <p:cNvSpPr/>
            <p:nvPr/>
          </p:nvSpPr>
          <p:spPr>
            <a:xfrm>
              <a:off x="4176462" y="6"/>
              <a:ext cx="1626086" cy="1626086"/>
            </a:xfrm>
            <a:prstGeom prst="ellipse">
              <a:avLst/>
            </a:prstGeom>
            <a:grpFill/>
            <a:ln>
              <a:noFill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</p:sp>
        <p:sp>
          <p:nvSpPr>
            <p:cNvPr id="12" name="Ellipse 4"/>
            <p:cNvSpPr/>
            <p:nvPr/>
          </p:nvSpPr>
          <p:spPr>
            <a:xfrm>
              <a:off x="4414597" y="238141"/>
              <a:ext cx="1149816" cy="1149816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9489" tIns="45720" rIns="89489" bIns="4572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36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LPO</a:t>
              </a:r>
            </a:p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Relations et mise en œuvre facilitées</a:t>
              </a:r>
            </a:p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Développer les initiatives</a:t>
              </a:r>
            </a:p>
          </p:txBody>
        </p:sp>
      </p:grpSp>
      <p:grpSp>
        <p:nvGrpSpPr>
          <p:cNvPr id="13" name="Grouper 12"/>
          <p:cNvGrpSpPr/>
          <p:nvPr/>
        </p:nvGrpSpPr>
        <p:grpSpPr>
          <a:xfrm>
            <a:off x="6019800" y="3692322"/>
            <a:ext cx="2897364" cy="2430744"/>
            <a:chOff x="4176462" y="6"/>
            <a:chExt cx="1626086" cy="1626086"/>
          </a:xfrm>
          <a:solidFill>
            <a:schemeClr val="accent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4" name="Ellipse 13"/>
            <p:cNvSpPr/>
            <p:nvPr/>
          </p:nvSpPr>
          <p:spPr>
            <a:xfrm>
              <a:off x="4176462" y="6"/>
              <a:ext cx="1626086" cy="1626086"/>
            </a:xfrm>
            <a:prstGeom prst="ellipse">
              <a:avLst/>
            </a:prstGeom>
            <a:grpFill/>
            <a:ln>
              <a:noFill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</p:sp>
        <p:sp>
          <p:nvSpPr>
            <p:cNvPr id="15" name="Ellipse 4"/>
            <p:cNvSpPr/>
            <p:nvPr/>
          </p:nvSpPr>
          <p:spPr>
            <a:xfrm>
              <a:off x="4414597" y="238141"/>
              <a:ext cx="1149816" cy="1149816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9489" tIns="45720" rIns="89489" bIns="4572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36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LP / LGT</a:t>
              </a:r>
            </a:p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Phase de rencontres et d’échange à planifier</a:t>
              </a:r>
            </a:p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6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Se connaître, échanger sur les pratiques</a:t>
              </a:r>
            </a:p>
          </p:txBody>
        </p:sp>
      </p:grp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116BD3-F688-034A-952E-9A92C1FC8318}" type="slidenum">
              <a:rPr lang="fr-FR" smtClean="0"/>
              <a:pPr>
                <a:defRPr/>
              </a:pPr>
              <a:t>8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Académie de Versailles</a:t>
            </a:r>
            <a:endParaRPr lang="fr-FR"/>
          </a:p>
        </p:txBody>
      </p:sp>
      <p:graphicFrame>
        <p:nvGraphicFramePr>
          <p:cNvPr id="16" name="Diagramme 15"/>
          <p:cNvGraphicFramePr/>
          <p:nvPr>
            <p:extLst>
              <p:ext uri="{D42A27DB-BD31-4B8C-83A1-F6EECF244321}">
                <p14:modId xmlns:p14="http://schemas.microsoft.com/office/powerpoint/2010/main" val="1134833399"/>
              </p:ext>
            </p:extLst>
          </p:nvPr>
        </p:nvGraphicFramePr>
        <p:xfrm>
          <a:off x="146669" y="840812"/>
          <a:ext cx="6548045" cy="51419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/>
          <p:cNvSpPr/>
          <p:nvPr/>
        </p:nvSpPr>
        <p:spPr>
          <a:xfrm>
            <a:off x="673420" y="109249"/>
            <a:ext cx="72381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>
                <a:solidFill>
                  <a:schemeClr val="accent6">
                    <a:lumMod val="50000"/>
                  </a:schemeClr>
                </a:solidFill>
                <a:latin typeface="Calibri" charset="0"/>
              </a:rPr>
              <a:t>Des modalités </a:t>
            </a:r>
            <a:r>
              <a:rPr lang="fr-FR" sz="2800" b="1" dirty="0" smtClean="0">
                <a:solidFill>
                  <a:schemeClr val="accent6">
                    <a:lumMod val="50000"/>
                  </a:schemeClr>
                </a:solidFill>
                <a:latin typeface="Calibri" charset="0"/>
              </a:rPr>
              <a:t>d’actions </a:t>
            </a:r>
            <a:r>
              <a:rPr lang="fr-FR" sz="2800" b="1" dirty="0">
                <a:solidFill>
                  <a:schemeClr val="accent6">
                    <a:lumMod val="50000"/>
                  </a:schemeClr>
                </a:solidFill>
                <a:latin typeface="Calibri" charset="0"/>
              </a:rPr>
              <a:t>en direction des jeunes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/>
              <a:t>Académie de Versailles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5699A4-CC6D-374D-A07E-E65928627A39}" type="slidenum">
              <a:rPr lang="fr-FR" smtClean="0"/>
              <a:pPr>
                <a:defRPr/>
              </a:pPr>
              <a:t>9</a:t>
            </a:fld>
            <a:endParaRPr lang="fr-FR"/>
          </a:p>
        </p:txBody>
      </p:sp>
      <p:sp>
        <p:nvSpPr>
          <p:cNvPr id="5" name="Rectangle à coins arrondis 4"/>
          <p:cNvSpPr/>
          <p:nvPr/>
        </p:nvSpPr>
        <p:spPr>
          <a:xfrm>
            <a:off x="171450" y="2271639"/>
            <a:ext cx="8672513" cy="1495426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800" b="1" dirty="0" smtClean="0">
              <a:ln w="1905"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fr-FR" sz="2800" b="1" dirty="0">
              <a:ln w="1905"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fr-FR" sz="4000" b="1" dirty="0" smtClean="0">
                <a:ln w="1905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Axe 1 : Préparer les élèves à la poursuite d’étude</a:t>
            </a:r>
          </a:p>
          <a:p>
            <a:pPr algn="ctr"/>
            <a:r>
              <a:rPr lang="fr-FR" sz="2800" b="1" dirty="0" smtClean="0">
                <a:ln w="1905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514350" indent="-514350" algn="ctr">
              <a:buAutoNum type="arabicPeriod"/>
            </a:pPr>
            <a:endParaRPr lang="fr-FR" sz="2800" b="1" dirty="0" smtClean="0">
              <a:ln w="1905"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000225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1854</TotalTime>
  <Words>1561</Words>
  <Application>Microsoft Macintosh PowerPoint</Application>
  <PresentationFormat>Présentation à l'écran (4:3)</PresentationFormat>
  <Paragraphs>239</Paragraphs>
  <Slides>20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6" baseType="lpstr">
      <vt:lpstr>Calibri</vt:lpstr>
      <vt:lpstr>ＭＳ Ｐゴシック</vt:lpstr>
      <vt:lpstr>Times New Roman</vt:lpstr>
      <vt:lpstr>Tw Cen MT</vt:lpstr>
      <vt:lpstr>Arial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3 axes communs, des configurations différentes possibles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Lycée Fustel de Coulanges</Company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Béatrice MARTIN</dc:creator>
  <cp:lastModifiedBy>Stephane BOUYE</cp:lastModifiedBy>
  <cp:revision>110</cp:revision>
  <cp:lastPrinted>2017-01-13T15:01:16Z</cp:lastPrinted>
  <dcterms:created xsi:type="dcterms:W3CDTF">2013-10-01T12:19:56Z</dcterms:created>
  <dcterms:modified xsi:type="dcterms:W3CDTF">2017-01-15T18:37:07Z</dcterms:modified>
</cp:coreProperties>
</file>